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presentation.xml" ContentType="application/vnd.openxmlformats-officedocument.presentationml.presentation.main+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custom-properties" Target="docProps/custom.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8" Type="http://schemas.openxmlformats.org/officeDocument/2006/relationships/slide" Target="slides/slide3.xml"/><Relationship Id="rId21" Type="http://schemas.openxmlformats.org/officeDocument/2006/relationships/slide" Target="slides/slide16.xml"/><Relationship Id="rId3" Type="http://schemas.openxmlformats.org/officeDocument/2006/relationships/presProps" Target="presProps.xml"/><Relationship Id="rId12" Type="http://schemas.openxmlformats.org/officeDocument/2006/relationships/slide" Target="slides/slide7.xml"/><Relationship Id="rId17" Type="http://schemas.openxmlformats.org/officeDocument/2006/relationships/slide" Target="slides/slide12.xml"/><Relationship Id="rId7" Type="http://schemas.openxmlformats.org/officeDocument/2006/relationships/slide" Target="slides/slide2.xml"/><Relationship Id="rId20" Type="http://schemas.openxmlformats.org/officeDocument/2006/relationships/slide" Target="slides/slide15.xml"/><Relationship Id="rId2" Type="http://schemas.openxmlformats.org/officeDocument/2006/relationships/viewProps" Target="viewProps.xml"/><Relationship Id="rId16" Type="http://schemas.openxmlformats.org/officeDocument/2006/relationships/slide" Target="slides/slide11.xml"/><Relationship Id="rId11" Type="http://schemas.openxmlformats.org/officeDocument/2006/relationships/slide" Target="slides/slide6.xml"/><Relationship Id="rId1" Type="http://schemas.openxmlformats.org/officeDocument/2006/relationships/theme" Target="theme/theme1.xml"/><Relationship Id="rId6" Type="http://schemas.openxmlformats.org/officeDocument/2006/relationships/slide" Target="slides/slide1.xml"/><Relationship Id="rId24" Type="http://schemas.openxmlformats.org/officeDocument/2006/relationships/customXml" Target="../customXml/item3.xml"/><Relationship Id="rId15" Type="http://schemas.openxmlformats.org/officeDocument/2006/relationships/slide" Target="slides/slide10.xml"/><Relationship Id="rId5" Type="http://schemas.openxmlformats.org/officeDocument/2006/relationships/notesMaster" Target="notesMasters/notesMaster1.xml"/><Relationship Id="rId23" Type="http://schemas.openxmlformats.org/officeDocument/2006/relationships/customXml" Target="../customXml/item2.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 very similar presentation to what you will see this evening was presented to grade 12 students on October 2, 2020. We had over 70 students attend our virtual session.</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g541da0cfe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g541da0cfe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Students can find information on all things related to guidance on our google classroom and our grade 12’s were required to sign up for this class during the guidance Post-Secondary Planning visits that took place on September 20 </a:t>
            </a:r>
            <a:r>
              <a:rPr lang="en"/>
              <a:t>and</a:t>
            </a:r>
            <a:r>
              <a:rPr lang="en"/>
              <a:t> October 1st.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541da0cfe7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541da0cfe7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There is a Scholarship </a:t>
            </a:r>
            <a:r>
              <a:rPr lang="en"/>
              <a:t>Information</a:t>
            </a:r>
            <a:r>
              <a:rPr lang="en"/>
              <a:t> section on the classroom where students can find information about both school and self-nominated scholarships. We highly </a:t>
            </a:r>
            <a:r>
              <a:rPr lang="en"/>
              <a:t>encourage</a:t>
            </a:r>
            <a:r>
              <a:rPr lang="en"/>
              <a:t> all students to read through The Scholarship Report, which is presented 4 times per school year and includes </a:t>
            </a:r>
            <a:r>
              <a:rPr lang="en"/>
              <a:t>information about both school and self nominated scholarships, as well as information on how to write and improve your application. </a:t>
            </a:r>
            <a:r>
              <a:rPr lang="en"/>
              <a:t>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541da0cfe7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541da0cfe7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Parents can find information about all things guidance on the SDSS School website under the guidance tab. Scholarship information is found under the Financing your Education tab on the left hand side. Here you will find information about our School-Sponsored Scholarships, details about Academic Awards given at SDSS such as honour roll and Ontario Scholar, and information about other scholarships, bursaries, and </a:t>
            </a:r>
            <a:r>
              <a:rPr lang="en"/>
              <a:t>financial</a:t>
            </a:r>
            <a:r>
              <a:rPr lang="en"/>
              <a:t> Aid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541da0d003_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541da0d003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541da0d003_1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541da0d003_1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Not every student will have access to all of the listed options. However, you may want to consider your eligibility for scholarships, bursaries, and awards.</a:t>
            </a:r>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a9d4617646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a9d4617646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a9d4617646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a9d4617646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chemeClr val="dk1"/>
                </a:solidFill>
              </a:rPr>
              <a:t>Earning a scholarship is a process that can start as early as </a:t>
            </a:r>
            <a:r>
              <a:rPr b="1" i="1" lang="en" sz="1000" u="sng">
                <a:solidFill>
                  <a:schemeClr val="dk1"/>
                </a:solidFill>
              </a:rPr>
              <a:t>grade nine</a:t>
            </a:r>
            <a:r>
              <a:rPr lang="en" sz="1000">
                <a:solidFill>
                  <a:schemeClr val="dk1"/>
                </a:solidFill>
              </a:rPr>
              <a:t>. A typical winner of most scholarships has consistently demonstrated, </a:t>
            </a:r>
            <a:r>
              <a:rPr b="1" i="1" lang="en" sz="1000" u="sng">
                <a:solidFill>
                  <a:schemeClr val="dk1"/>
                </a:solidFill>
              </a:rPr>
              <a:t>over an extended period of time</a:t>
            </a:r>
            <a:r>
              <a:rPr lang="en" sz="1000">
                <a:solidFill>
                  <a:schemeClr val="dk1"/>
                </a:solidFill>
              </a:rPr>
              <a:t>, that they are involved in a number of activities that illustrate they are well-rounded individuals. Students with the highest marks </a:t>
            </a:r>
            <a:r>
              <a:rPr b="1" i="1" lang="en" sz="1000" u="sng">
                <a:solidFill>
                  <a:schemeClr val="dk1"/>
                </a:solidFill>
              </a:rPr>
              <a:t>do not</a:t>
            </a:r>
            <a:r>
              <a:rPr lang="en" sz="1000">
                <a:solidFill>
                  <a:schemeClr val="dk1"/>
                </a:solidFill>
              </a:rPr>
              <a:t> automatically win scholarships. Many of the groups awarding scholarships are looking for good overall citizens. The general criteria are: high academic achievement (over 80%);community Involvement (beyond the 40 hours needed to graduate from high school) and extra curricular participation (athletics, councils, clubs, teams). Many scholarships require letters of recommendation - so it is important for students to considered 2 or 3 teachers who may be able to speak on their behalf - these can be teachers, activity leaders, and or coaches. </a:t>
            </a:r>
            <a:endParaRPr sz="300"/>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a9d4617646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a9d4617646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THese awards have internal deadlines - </a:t>
            </a:r>
            <a:r>
              <a:rPr lang="en"/>
              <a:t>which</a:t>
            </a:r>
            <a:r>
              <a:rPr lang="en"/>
              <a:t> is </a:t>
            </a:r>
            <a:r>
              <a:rPr lang="en"/>
              <a:t>usually</a:t>
            </a:r>
            <a:r>
              <a:rPr lang="en"/>
              <a:t> one to two weeks before the official deadline.</a:t>
            </a:r>
            <a:endParaRPr/>
          </a:p>
          <a:p>
            <a:pPr indent="0" lvl="0" marL="0" rtl="0" algn="l">
              <a:spcBef>
                <a:spcPts val="0"/>
              </a:spcBef>
              <a:spcAft>
                <a:spcPts val="0"/>
              </a:spcAft>
              <a:buNone/>
            </a:pPr>
            <a:r>
              <a:rPr lang="en"/>
              <a:t>The decision is based on an adjudication of the applications, transcripts </a:t>
            </a:r>
            <a:r>
              <a:rPr lang="en"/>
              <a:t>and</a:t>
            </a:r>
            <a:r>
              <a:rPr lang="en"/>
              <a:t> references reviewed by the Scholarship Committee made up of faculty from the school </a:t>
            </a:r>
            <a:endParaRPr/>
          </a:p>
          <a:p>
            <a:pPr indent="0" lvl="0" marL="0" rtl="0" algn="l">
              <a:spcBef>
                <a:spcPts val="0"/>
              </a:spcBef>
              <a:spcAft>
                <a:spcPts val="0"/>
              </a:spcAft>
              <a:buNone/>
            </a:pPr>
            <a:r>
              <a:rPr lang="en"/>
              <a:t>Once the committee meets and an applicant is chosen, they are notified to send their package along or that an invitation to apply will be coming from the official </a:t>
            </a:r>
            <a:r>
              <a:rPr lang="en"/>
              <a:t>scholarship</a:t>
            </a:r>
            <a:r>
              <a:rPr lang="en"/>
              <a:t> site.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541da0d003_1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541da0d003_1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541da0d00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541da0d00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541da0d003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541da0d003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a9d4617646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a9d4617646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541da0d003_1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541da0d003_1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541da0d003_1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541da0d003_1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a9d4617646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a9d4617646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13" name="Google Shape;13;p2"/>
          <p:cNvPicPr preferRelativeResize="0"/>
          <p:nvPr/>
        </p:nvPicPr>
        <p:blipFill>
          <a:blip r:embed="rId2">
            <a:alphaModFix/>
          </a:blip>
          <a:stretch>
            <a:fillRect/>
          </a:stretch>
        </p:blipFill>
        <p:spPr>
          <a:xfrm>
            <a:off x="8101650" y="4166097"/>
            <a:ext cx="548700" cy="610692"/>
          </a:xfrm>
          <a:prstGeom prst="rect">
            <a:avLst/>
          </a:prstGeom>
          <a:noFill/>
          <a:ln>
            <a:noFill/>
          </a:ln>
        </p:spPr>
      </p:pic>
      <p:sp>
        <p:nvSpPr>
          <p:cNvPr id="14" name="Google Shape;14;p2"/>
          <p:cNvSpPr txBox="1"/>
          <p:nvPr/>
        </p:nvSpPr>
        <p:spPr>
          <a:xfrm flipH="1">
            <a:off x="300" y="1275"/>
            <a:ext cx="9144000" cy="610800"/>
          </a:xfrm>
          <a:prstGeom prst="rect">
            <a:avLst/>
          </a:prstGeom>
          <a:solidFill>
            <a:srgbClr val="9800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7" name="Google Shape;17;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1" name="Google Shape;21;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2" name="Shape 22"/>
        <p:cNvGrpSpPr/>
        <p:nvPr/>
      </p:nvGrpSpPr>
      <p:grpSpPr>
        <a:xfrm>
          <a:off x="0" y="0"/>
          <a:ext cx="0" cy="0"/>
          <a:chOff x="0" y="0"/>
          <a:chExt cx="0" cy="0"/>
        </a:xfrm>
      </p:grpSpPr>
      <p:sp>
        <p:nvSpPr>
          <p:cNvPr id="23" name="Google Shape;23;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4" name="Google Shape;24;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5" name="Google Shape;25;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7" name="Shape 27"/>
        <p:cNvGrpSpPr/>
        <p:nvPr/>
      </p:nvGrpSpPr>
      <p:grpSpPr>
        <a:xfrm>
          <a:off x="0" y="0"/>
          <a:ext cx="0" cy="0"/>
          <a:chOff x="0" y="0"/>
          <a:chExt cx="0" cy="0"/>
        </a:xfrm>
      </p:grpSpPr>
      <p:sp>
        <p:nvSpPr>
          <p:cNvPr id="28" name="Google Shape;28;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9" name="Google Shape;29;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0" name="Shape 30"/>
        <p:cNvGrpSpPr/>
        <p:nvPr/>
      </p:nvGrpSpPr>
      <p:grpSpPr>
        <a:xfrm>
          <a:off x="0" y="0"/>
          <a:ext cx="0" cy="0"/>
          <a:chOff x="0" y="0"/>
          <a:chExt cx="0" cy="0"/>
        </a:xfrm>
      </p:grpSpPr>
      <p:sp>
        <p:nvSpPr>
          <p:cNvPr id="31" name="Google Shape;31;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2" name="Google Shape;32;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3" name="Google Shape;33;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4" name="Shape 34"/>
        <p:cNvGrpSpPr/>
        <p:nvPr/>
      </p:nvGrpSpPr>
      <p:grpSpPr>
        <a:xfrm>
          <a:off x="0" y="0"/>
          <a:ext cx="0" cy="0"/>
          <a:chOff x="0" y="0"/>
          <a:chExt cx="0" cy="0"/>
        </a:xfrm>
      </p:grpSpPr>
      <p:sp>
        <p:nvSpPr>
          <p:cNvPr id="35" name="Google Shape;35;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6" name="Google Shape;36;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7" name="Shape 37"/>
        <p:cNvGrpSpPr/>
        <p:nvPr/>
      </p:nvGrpSpPr>
      <p:grpSpPr>
        <a:xfrm>
          <a:off x="0" y="0"/>
          <a:ext cx="0" cy="0"/>
          <a:chOff x="0" y="0"/>
          <a:chExt cx="0" cy="0"/>
        </a:xfrm>
      </p:grpSpPr>
      <p:sp>
        <p:nvSpPr>
          <p:cNvPr id="38" name="Google Shape;38;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0" name="Google Shape;40;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1" name="Google Shape;41;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2" name="Google Shape;42;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5" name="Google Shape;45;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8" name="Google Shape;48;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9" name="Google Shape;49;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hyperlink" Target="https://www150.statcan.gc.ca/n1/daily-quotidien/190904/dq190904b-eng.htm" TargetMode="External"/><Relationship Id="rId4" Type="http://schemas.openxmlformats.org/officeDocument/2006/relationships/hyperlink" Target="https://www.ontariocolleges.ca/en/colleges/paying-for-college"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hyperlink" Target="http://www.yrdsb.ca/schools/stouffvilledistrict.ss/guidance/Documents/SDSS%202020-2021%20School%20Nominated%20Scholarships.pdf"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hyperlink" Target="https://www.scholarshipscanada.com" TargetMode="External"/><Relationship Id="rId4" Type="http://schemas.openxmlformats.org/officeDocument/2006/relationships/hyperlink" Target="https://scholartree.ca/" TargetMode="External"/><Relationship Id="rId5" Type="http://schemas.openxmlformats.org/officeDocument/2006/relationships/hyperlink" Target="https://www.ontariouniversitiesinfo.ca/scholarships" TargetMode="External"/><Relationship Id="rId6"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1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1" lang="en">
                <a:solidFill>
                  <a:srgbClr val="980000"/>
                </a:solidFill>
              </a:rPr>
              <a:t>SDSS </a:t>
            </a:r>
            <a:endParaRPr b="1">
              <a:solidFill>
                <a:srgbClr val="980000"/>
              </a:solidFill>
            </a:endParaRPr>
          </a:p>
          <a:p>
            <a:pPr indent="0" lvl="0" marL="0" rtl="0" algn="ctr">
              <a:spcBef>
                <a:spcPts val="0"/>
              </a:spcBef>
              <a:spcAft>
                <a:spcPts val="0"/>
              </a:spcAft>
              <a:buNone/>
            </a:pPr>
            <a:r>
              <a:rPr b="1" lang="en">
                <a:solidFill>
                  <a:srgbClr val="980000"/>
                </a:solidFill>
              </a:rPr>
              <a:t>Scholarship Presentation</a:t>
            </a:r>
            <a:endParaRPr b="1">
              <a:solidFill>
                <a:srgbClr val="980000"/>
              </a:solidFill>
            </a:endParaRPr>
          </a:p>
        </p:txBody>
      </p:sp>
      <p:sp>
        <p:nvSpPr>
          <p:cNvPr id="57" name="Google Shape;57;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November 16, 2020</a:t>
            </a:r>
            <a:endParaRPr/>
          </a:p>
        </p:txBody>
      </p:sp>
      <p:sp>
        <p:nvSpPr>
          <p:cNvPr id="58" name="Google Shape;58;p1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sp>
        <p:nvSpPr>
          <p:cNvPr id="63" name="Google Shape;63;p14"/>
          <p:cNvSpPr txBox="1"/>
          <p:nvPr>
            <p:ph type="ctrTitle"/>
          </p:nvPr>
        </p:nvSpPr>
        <p:spPr>
          <a:xfrm>
            <a:off x="311700" y="926150"/>
            <a:ext cx="8520600" cy="1986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sz="2400"/>
          </a:p>
          <a:p>
            <a:pPr indent="0" lvl="0" marL="0" rtl="0" algn="l">
              <a:spcBef>
                <a:spcPts val="0"/>
              </a:spcBef>
              <a:spcAft>
                <a:spcPts val="0"/>
              </a:spcAft>
              <a:buNone/>
            </a:pPr>
            <a:r>
              <a:t/>
            </a:r>
            <a:endParaRPr sz="2400"/>
          </a:p>
          <a:p>
            <a:pPr indent="0" lvl="0" marL="0" rtl="0" algn="l">
              <a:spcBef>
                <a:spcPts val="0"/>
              </a:spcBef>
              <a:spcAft>
                <a:spcPts val="0"/>
              </a:spcAft>
              <a:buNone/>
            </a:pPr>
            <a:r>
              <a:t/>
            </a:r>
            <a:endParaRPr sz="2400"/>
          </a:p>
          <a:p>
            <a:pPr indent="0" lvl="0" marL="0" rtl="0" algn="l">
              <a:spcBef>
                <a:spcPts val="0"/>
              </a:spcBef>
              <a:spcAft>
                <a:spcPts val="0"/>
              </a:spcAft>
              <a:buNone/>
            </a:pPr>
            <a:r>
              <a:t/>
            </a:r>
            <a:endParaRPr sz="2400"/>
          </a:p>
          <a:p>
            <a:pPr indent="0" lvl="0" marL="0" rtl="0" algn="l">
              <a:spcBef>
                <a:spcPts val="0"/>
              </a:spcBef>
              <a:spcAft>
                <a:spcPts val="0"/>
              </a:spcAft>
              <a:buNone/>
            </a:pPr>
            <a:r>
              <a:t/>
            </a:r>
            <a:endParaRPr sz="2400"/>
          </a:p>
          <a:p>
            <a:pPr indent="0" lvl="0" marL="0" rtl="0" algn="l">
              <a:spcBef>
                <a:spcPts val="0"/>
              </a:spcBef>
              <a:spcAft>
                <a:spcPts val="0"/>
              </a:spcAft>
              <a:buNone/>
            </a:pPr>
            <a:r>
              <a:t/>
            </a:r>
            <a:endParaRPr sz="2400"/>
          </a:p>
          <a:p>
            <a:pPr indent="0" lvl="0" marL="0" rtl="0" algn="l">
              <a:spcBef>
                <a:spcPts val="0"/>
              </a:spcBef>
              <a:spcAft>
                <a:spcPts val="0"/>
              </a:spcAft>
              <a:buNone/>
            </a:pPr>
            <a:r>
              <a:t/>
            </a:r>
            <a:endParaRPr sz="2400"/>
          </a:p>
          <a:p>
            <a:pPr indent="0" lvl="0" marL="0" rtl="0" algn="l">
              <a:spcBef>
                <a:spcPts val="0"/>
              </a:spcBef>
              <a:spcAft>
                <a:spcPts val="0"/>
              </a:spcAft>
              <a:buNone/>
            </a:pPr>
            <a:r>
              <a:t/>
            </a:r>
            <a:endParaRPr sz="2400"/>
          </a:p>
          <a:p>
            <a:pPr indent="0" lvl="0" marL="0" rtl="0" algn="l">
              <a:spcBef>
                <a:spcPts val="0"/>
              </a:spcBef>
              <a:spcAft>
                <a:spcPts val="0"/>
              </a:spcAft>
              <a:buNone/>
            </a:pPr>
            <a:r>
              <a:t/>
            </a:r>
            <a:endParaRPr sz="2400"/>
          </a:p>
          <a:p>
            <a:pPr indent="0" lvl="0" marL="0" rtl="0" algn="l">
              <a:spcBef>
                <a:spcPts val="0"/>
              </a:spcBef>
              <a:spcAft>
                <a:spcPts val="0"/>
              </a:spcAft>
              <a:buNone/>
            </a:pPr>
            <a:r>
              <a:t/>
            </a:r>
            <a:endParaRPr sz="2400"/>
          </a:p>
          <a:p>
            <a:pPr indent="0" lvl="0" marL="0" rtl="0" algn="l">
              <a:spcBef>
                <a:spcPts val="0"/>
              </a:spcBef>
              <a:spcAft>
                <a:spcPts val="0"/>
              </a:spcAft>
              <a:buNone/>
            </a:pPr>
            <a:r>
              <a:t/>
            </a:r>
            <a:endParaRPr b="1" sz="2400">
              <a:solidFill>
                <a:srgbClr val="000000"/>
              </a:solidFill>
            </a:endParaRPr>
          </a:p>
          <a:p>
            <a:pPr indent="0" lvl="0" marL="0" rtl="0" algn="l">
              <a:spcBef>
                <a:spcPts val="0"/>
              </a:spcBef>
              <a:spcAft>
                <a:spcPts val="0"/>
              </a:spcAft>
              <a:buNone/>
            </a:pPr>
            <a:r>
              <a:t/>
            </a:r>
            <a:endParaRPr b="1" sz="2400">
              <a:solidFill>
                <a:srgbClr val="000000"/>
              </a:solidFill>
            </a:endParaRPr>
          </a:p>
        </p:txBody>
      </p:sp>
      <p:sp>
        <p:nvSpPr>
          <p:cNvPr id="64" name="Google Shape;64;p14"/>
          <p:cNvSpPr txBox="1"/>
          <p:nvPr/>
        </p:nvSpPr>
        <p:spPr>
          <a:xfrm>
            <a:off x="149850" y="0"/>
            <a:ext cx="8844300" cy="40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800">
                <a:solidFill>
                  <a:srgbClr val="FFFFFF"/>
                </a:solidFill>
              </a:rPr>
              <a:t>Where Students can find Information</a:t>
            </a:r>
            <a:endParaRPr b="1" sz="2800">
              <a:solidFill>
                <a:srgbClr val="FFFFFF"/>
              </a:solidFill>
            </a:endParaRPr>
          </a:p>
        </p:txBody>
      </p:sp>
      <p:pic>
        <p:nvPicPr>
          <p:cNvPr id="65" name="Google Shape;65;p14"/>
          <p:cNvPicPr preferRelativeResize="0"/>
          <p:nvPr/>
        </p:nvPicPr>
        <p:blipFill>
          <a:blip r:embed="rId3">
            <a:alphaModFix/>
          </a:blip>
          <a:stretch>
            <a:fillRect/>
          </a:stretch>
        </p:blipFill>
        <p:spPr>
          <a:xfrm>
            <a:off x="843825" y="1608925"/>
            <a:ext cx="7456352" cy="1925650"/>
          </a:xfrm>
          <a:prstGeom prst="rect">
            <a:avLst/>
          </a:prstGeom>
          <a:noFill/>
          <a:ln>
            <a:noFill/>
          </a:ln>
        </p:spPr>
      </p:pic>
      <p:sp>
        <p:nvSpPr>
          <p:cNvPr id="66" name="Google Shape;66;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5"/>
          <p:cNvSpPr txBox="1"/>
          <p:nvPr>
            <p:ph type="ctrTitle"/>
          </p:nvPr>
        </p:nvSpPr>
        <p:spPr>
          <a:xfrm>
            <a:off x="311700" y="926150"/>
            <a:ext cx="8520600" cy="1986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sz="2400"/>
          </a:p>
          <a:p>
            <a:pPr indent="0" lvl="0" marL="0" rtl="0" algn="l">
              <a:spcBef>
                <a:spcPts val="0"/>
              </a:spcBef>
              <a:spcAft>
                <a:spcPts val="0"/>
              </a:spcAft>
              <a:buNone/>
            </a:pPr>
            <a:r>
              <a:t/>
            </a:r>
            <a:endParaRPr sz="2400"/>
          </a:p>
          <a:p>
            <a:pPr indent="0" lvl="0" marL="0" rtl="0" algn="l">
              <a:spcBef>
                <a:spcPts val="0"/>
              </a:spcBef>
              <a:spcAft>
                <a:spcPts val="0"/>
              </a:spcAft>
              <a:buNone/>
            </a:pPr>
            <a:r>
              <a:t/>
            </a:r>
            <a:endParaRPr sz="2400"/>
          </a:p>
          <a:p>
            <a:pPr indent="0" lvl="0" marL="0" rtl="0" algn="l">
              <a:spcBef>
                <a:spcPts val="0"/>
              </a:spcBef>
              <a:spcAft>
                <a:spcPts val="0"/>
              </a:spcAft>
              <a:buNone/>
            </a:pPr>
            <a:r>
              <a:t/>
            </a:r>
            <a:endParaRPr sz="2400"/>
          </a:p>
          <a:p>
            <a:pPr indent="0" lvl="0" marL="0" rtl="0" algn="l">
              <a:spcBef>
                <a:spcPts val="0"/>
              </a:spcBef>
              <a:spcAft>
                <a:spcPts val="0"/>
              </a:spcAft>
              <a:buNone/>
            </a:pPr>
            <a:r>
              <a:t/>
            </a:r>
            <a:endParaRPr sz="2400"/>
          </a:p>
          <a:p>
            <a:pPr indent="0" lvl="0" marL="0" rtl="0" algn="l">
              <a:spcBef>
                <a:spcPts val="0"/>
              </a:spcBef>
              <a:spcAft>
                <a:spcPts val="0"/>
              </a:spcAft>
              <a:buNone/>
            </a:pPr>
            <a:r>
              <a:t/>
            </a:r>
            <a:endParaRPr sz="2400"/>
          </a:p>
          <a:p>
            <a:pPr indent="0" lvl="0" marL="0" rtl="0" algn="l">
              <a:spcBef>
                <a:spcPts val="0"/>
              </a:spcBef>
              <a:spcAft>
                <a:spcPts val="0"/>
              </a:spcAft>
              <a:buNone/>
            </a:pPr>
            <a:r>
              <a:t/>
            </a:r>
            <a:endParaRPr sz="2400"/>
          </a:p>
          <a:p>
            <a:pPr indent="0" lvl="0" marL="0" rtl="0" algn="l">
              <a:spcBef>
                <a:spcPts val="0"/>
              </a:spcBef>
              <a:spcAft>
                <a:spcPts val="0"/>
              </a:spcAft>
              <a:buNone/>
            </a:pPr>
            <a:r>
              <a:t/>
            </a:r>
            <a:endParaRPr sz="2400"/>
          </a:p>
          <a:p>
            <a:pPr indent="0" lvl="0" marL="0" rtl="0" algn="l">
              <a:spcBef>
                <a:spcPts val="0"/>
              </a:spcBef>
              <a:spcAft>
                <a:spcPts val="0"/>
              </a:spcAft>
              <a:buNone/>
            </a:pPr>
            <a:r>
              <a:t/>
            </a:r>
            <a:endParaRPr sz="2400"/>
          </a:p>
          <a:p>
            <a:pPr indent="0" lvl="0" marL="0" rtl="0" algn="l">
              <a:spcBef>
                <a:spcPts val="0"/>
              </a:spcBef>
              <a:spcAft>
                <a:spcPts val="0"/>
              </a:spcAft>
              <a:buNone/>
            </a:pPr>
            <a:r>
              <a:t/>
            </a:r>
            <a:endParaRPr sz="2400"/>
          </a:p>
          <a:p>
            <a:pPr indent="0" lvl="0" marL="0" rtl="0" algn="l">
              <a:spcBef>
                <a:spcPts val="0"/>
              </a:spcBef>
              <a:spcAft>
                <a:spcPts val="0"/>
              </a:spcAft>
              <a:buNone/>
            </a:pPr>
            <a:r>
              <a:t/>
            </a:r>
            <a:endParaRPr b="1" sz="2400">
              <a:solidFill>
                <a:srgbClr val="000000"/>
              </a:solidFill>
            </a:endParaRPr>
          </a:p>
          <a:p>
            <a:pPr indent="0" lvl="0" marL="0" rtl="0" algn="l">
              <a:spcBef>
                <a:spcPts val="0"/>
              </a:spcBef>
              <a:spcAft>
                <a:spcPts val="0"/>
              </a:spcAft>
              <a:buNone/>
            </a:pPr>
            <a:r>
              <a:t/>
            </a:r>
            <a:endParaRPr b="1" sz="2400">
              <a:solidFill>
                <a:srgbClr val="000000"/>
              </a:solidFill>
            </a:endParaRPr>
          </a:p>
        </p:txBody>
      </p:sp>
      <p:sp>
        <p:nvSpPr>
          <p:cNvPr id="72" name="Google Shape;72;p15"/>
          <p:cNvSpPr txBox="1"/>
          <p:nvPr/>
        </p:nvSpPr>
        <p:spPr>
          <a:xfrm>
            <a:off x="149850" y="0"/>
            <a:ext cx="8844300" cy="40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800">
                <a:solidFill>
                  <a:srgbClr val="FFFFFF"/>
                </a:solidFill>
              </a:rPr>
              <a:t>Where Students can find Information</a:t>
            </a:r>
            <a:endParaRPr b="1" sz="2800">
              <a:solidFill>
                <a:srgbClr val="FFFFFF"/>
              </a:solidFill>
            </a:endParaRPr>
          </a:p>
        </p:txBody>
      </p:sp>
      <p:pic>
        <p:nvPicPr>
          <p:cNvPr id="73" name="Google Shape;73;p15"/>
          <p:cNvPicPr preferRelativeResize="0"/>
          <p:nvPr/>
        </p:nvPicPr>
        <p:blipFill>
          <a:blip r:embed="rId3">
            <a:alphaModFix/>
          </a:blip>
          <a:stretch>
            <a:fillRect/>
          </a:stretch>
        </p:blipFill>
        <p:spPr>
          <a:xfrm>
            <a:off x="796675" y="926150"/>
            <a:ext cx="7160624" cy="3588401"/>
          </a:xfrm>
          <a:prstGeom prst="rect">
            <a:avLst/>
          </a:prstGeom>
          <a:noFill/>
          <a:ln>
            <a:noFill/>
          </a:ln>
        </p:spPr>
      </p:pic>
      <p:sp>
        <p:nvSpPr>
          <p:cNvPr id="74" name="Google Shape;74;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6"/>
          <p:cNvSpPr txBox="1"/>
          <p:nvPr/>
        </p:nvSpPr>
        <p:spPr>
          <a:xfrm>
            <a:off x="149850" y="0"/>
            <a:ext cx="8844300" cy="40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800">
                <a:solidFill>
                  <a:srgbClr val="FFFFFF"/>
                </a:solidFill>
              </a:rPr>
              <a:t>Where Parents can find Information</a:t>
            </a:r>
            <a:endParaRPr b="1" sz="2800">
              <a:solidFill>
                <a:srgbClr val="FFFFFF"/>
              </a:solidFill>
            </a:endParaRPr>
          </a:p>
        </p:txBody>
      </p:sp>
      <p:pic>
        <p:nvPicPr>
          <p:cNvPr id="80" name="Google Shape;80;p16"/>
          <p:cNvPicPr preferRelativeResize="0"/>
          <p:nvPr/>
        </p:nvPicPr>
        <p:blipFill>
          <a:blip r:embed="rId3">
            <a:alphaModFix/>
          </a:blip>
          <a:stretch>
            <a:fillRect/>
          </a:stretch>
        </p:blipFill>
        <p:spPr>
          <a:xfrm>
            <a:off x="1824750" y="826950"/>
            <a:ext cx="5494500" cy="4180700"/>
          </a:xfrm>
          <a:prstGeom prst="rect">
            <a:avLst/>
          </a:prstGeom>
          <a:noFill/>
          <a:ln>
            <a:noFill/>
          </a:ln>
        </p:spPr>
      </p:pic>
      <p:sp>
        <p:nvSpPr>
          <p:cNvPr id="81" name="Google Shape;81;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7"/>
          <p:cNvSpPr txBox="1"/>
          <p:nvPr/>
        </p:nvSpPr>
        <p:spPr>
          <a:xfrm>
            <a:off x="149850" y="0"/>
            <a:ext cx="8844300" cy="40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800">
                <a:solidFill>
                  <a:srgbClr val="FFFFFF"/>
                </a:solidFill>
              </a:rPr>
              <a:t>How Much does Post-Secondary Education Cost?</a:t>
            </a:r>
            <a:endParaRPr b="1" sz="2800">
              <a:solidFill>
                <a:srgbClr val="FFFFFF"/>
              </a:solidFill>
            </a:endParaRPr>
          </a:p>
        </p:txBody>
      </p:sp>
      <p:sp>
        <p:nvSpPr>
          <p:cNvPr id="87" name="Google Shape;87;p17"/>
          <p:cNvSpPr txBox="1"/>
          <p:nvPr/>
        </p:nvSpPr>
        <p:spPr>
          <a:xfrm>
            <a:off x="264625" y="843475"/>
            <a:ext cx="8729400" cy="3208500"/>
          </a:xfrm>
          <a:prstGeom prst="rect">
            <a:avLst/>
          </a:prstGeom>
          <a:noFill/>
          <a:ln>
            <a:noFill/>
          </a:ln>
        </p:spPr>
        <p:txBody>
          <a:bodyPr anchorCtr="0" anchor="t" bIns="91425" lIns="91425" spcFirstLastPara="1" rIns="91425" wrap="square" tIns="91425">
            <a:noAutofit/>
          </a:bodyPr>
          <a:lstStyle/>
          <a:p>
            <a:pPr indent="-349250" lvl="0" marL="457200" rtl="0" algn="l">
              <a:spcBef>
                <a:spcPts val="0"/>
              </a:spcBef>
              <a:spcAft>
                <a:spcPts val="0"/>
              </a:spcAft>
              <a:buSzPts val="1900"/>
              <a:buChar char="●"/>
            </a:pPr>
            <a:r>
              <a:rPr lang="en" sz="1900"/>
              <a:t>According to </a:t>
            </a:r>
            <a:r>
              <a:rPr lang="en" sz="1900" u="sng">
                <a:solidFill>
                  <a:schemeClr val="hlink"/>
                </a:solidFill>
                <a:hlinkClick r:id="rId3"/>
              </a:rPr>
              <a:t>Statistics Canada</a:t>
            </a:r>
            <a:r>
              <a:rPr lang="en" sz="1900"/>
              <a:t>, students in undergraduate programs paid, on average, $6,463 for a full year of study in 2019/2020. The average cost of </a:t>
            </a:r>
            <a:r>
              <a:rPr lang="en" sz="1900" u="sng">
                <a:solidFill>
                  <a:schemeClr val="hlink"/>
                </a:solidFill>
                <a:hlinkClick r:id="rId4"/>
              </a:rPr>
              <a:t>college tuition</a:t>
            </a:r>
            <a:r>
              <a:rPr lang="en" sz="1900"/>
              <a:t> for one academic year in a diploma program is $2,400 while bachelor degree programs at colleges cost approximately $6,100. (Do keep in mind that tuition varies by program and province.). </a:t>
            </a:r>
            <a:endParaRPr sz="1900"/>
          </a:p>
          <a:p>
            <a:pPr indent="0" lvl="0" marL="457200" rtl="0" algn="l">
              <a:spcBef>
                <a:spcPts val="0"/>
              </a:spcBef>
              <a:spcAft>
                <a:spcPts val="0"/>
              </a:spcAft>
              <a:buNone/>
            </a:pPr>
            <a:r>
              <a:t/>
            </a:r>
            <a:endParaRPr sz="1900"/>
          </a:p>
          <a:p>
            <a:pPr indent="-349250" lvl="0" marL="457200" rtl="0" algn="l">
              <a:spcBef>
                <a:spcPts val="0"/>
              </a:spcBef>
              <a:spcAft>
                <a:spcPts val="0"/>
              </a:spcAft>
              <a:buSzPts val="1900"/>
              <a:buChar char="●"/>
            </a:pPr>
            <a:r>
              <a:rPr lang="en" sz="1900"/>
              <a:t>There are also other expenses to consider such as fees, textbooks, equipment, and supplies; residence + meal plan or off-campus housing and food; and miscellaneous items, e.g., cell phone, clothing, recreation, transportation, etc.</a:t>
            </a:r>
            <a:endParaRPr sz="1900"/>
          </a:p>
          <a:p>
            <a:pPr indent="0" lvl="0" marL="0" rtl="0" algn="l">
              <a:spcBef>
                <a:spcPts val="0"/>
              </a:spcBef>
              <a:spcAft>
                <a:spcPts val="0"/>
              </a:spcAft>
              <a:buNone/>
            </a:pPr>
            <a:r>
              <a:t/>
            </a:r>
            <a:endParaRPr sz="1900"/>
          </a:p>
        </p:txBody>
      </p:sp>
      <p:sp>
        <p:nvSpPr>
          <p:cNvPr id="88" name="Google Shape;88;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8"/>
          <p:cNvSpPr txBox="1"/>
          <p:nvPr/>
        </p:nvSpPr>
        <p:spPr>
          <a:xfrm>
            <a:off x="149850" y="0"/>
            <a:ext cx="8844300" cy="40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800">
                <a:solidFill>
                  <a:srgbClr val="FFFFFF"/>
                </a:solidFill>
              </a:rPr>
              <a:t>How Can Students Pay for Their Education?</a:t>
            </a:r>
            <a:endParaRPr b="1" sz="2800">
              <a:solidFill>
                <a:srgbClr val="FFFFFF"/>
              </a:solidFill>
            </a:endParaRPr>
          </a:p>
        </p:txBody>
      </p:sp>
      <p:sp>
        <p:nvSpPr>
          <p:cNvPr id="94" name="Google Shape;94;p18"/>
          <p:cNvSpPr txBox="1"/>
          <p:nvPr/>
        </p:nvSpPr>
        <p:spPr>
          <a:xfrm>
            <a:off x="264625" y="843475"/>
            <a:ext cx="8729400" cy="320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t>• Family Assistance</a:t>
            </a:r>
            <a:endParaRPr sz="2400"/>
          </a:p>
          <a:p>
            <a:pPr indent="0" lvl="0" marL="0" rtl="0" algn="l">
              <a:spcBef>
                <a:spcPts val="0"/>
              </a:spcBef>
              <a:spcAft>
                <a:spcPts val="0"/>
              </a:spcAft>
              <a:buClr>
                <a:schemeClr val="dk1"/>
              </a:buClr>
              <a:buSzPts val="1100"/>
              <a:buFont typeface="Arial"/>
              <a:buNone/>
            </a:pPr>
            <a:r>
              <a:t/>
            </a:r>
            <a:endParaRPr sz="2400"/>
          </a:p>
          <a:p>
            <a:pPr indent="0" lvl="0" marL="0" rtl="0" algn="l">
              <a:spcBef>
                <a:spcPts val="0"/>
              </a:spcBef>
              <a:spcAft>
                <a:spcPts val="0"/>
              </a:spcAft>
              <a:buNone/>
            </a:pPr>
            <a:r>
              <a:rPr lang="en" sz="2400"/>
              <a:t>• Government Funding (OSAP)</a:t>
            </a:r>
            <a:endParaRPr sz="2400"/>
          </a:p>
          <a:p>
            <a:pPr indent="0" lvl="0" marL="0" rtl="0" algn="l">
              <a:spcBef>
                <a:spcPts val="0"/>
              </a:spcBef>
              <a:spcAft>
                <a:spcPts val="0"/>
              </a:spcAft>
              <a:buClr>
                <a:schemeClr val="dk1"/>
              </a:buClr>
              <a:buSzPts val="1100"/>
              <a:buFont typeface="Arial"/>
              <a:buNone/>
            </a:pPr>
            <a:r>
              <a:t/>
            </a:r>
            <a:endParaRPr sz="2400"/>
          </a:p>
          <a:p>
            <a:pPr indent="0" lvl="0" marL="0" rtl="0" algn="l">
              <a:spcBef>
                <a:spcPts val="0"/>
              </a:spcBef>
              <a:spcAft>
                <a:spcPts val="0"/>
              </a:spcAft>
              <a:buNone/>
            </a:pPr>
            <a:r>
              <a:rPr lang="en" sz="2400"/>
              <a:t>• Part-time Jobs/Summer Jobs</a:t>
            </a:r>
            <a:endParaRPr sz="2400"/>
          </a:p>
          <a:p>
            <a:pPr indent="0" lvl="0" marL="0" rtl="0" algn="l">
              <a:spcBef>
                <a:spcPts val="0"/>
              </a:spcBef>
              <a:spcAft>
                <a:spcPts val="0"/>
              </a:spcAft>
              <a:buClr>
                <a:schemeClr val="dk1"/>
              </a:buClr>
              <a:buSzPts val="1100"/>
              <a:buFont typeface="Arial"/>
              <a:buNone/>
            </a:pPr>
            <a:r>
              <a:t/>
            </a:r>
            <a:endParaRPr sz="2400"/>
          </a:p>
          <a:p>
            <a:pPr indent="0" lvl="0" marL="0" rtl="0" algn="l">
              <a:spcBef>
                <a:spcPts val="0"/>
              </a:spcBef>
              <a:spcAft>
                <a:spcPts val="0"/>
              </a:spcAft>
              <a:buNone/>
            </a:pPr>
            <a:r>
              <a:rPr lang="en" sz="2400"/>
              <a:t>• RESP’s</a:t>
            </a:r>
            <a:endParaRPr sz="2400"/>
          </a:p>
          <a:p>
            <a:pPr indent="0" lvl="0" marL="0" rtl="0" algn="l">
              <a:spcBef>
                <a:spcPts val="0"/>
              </a:spcBef>
              <a:spcAft>
                <a:spcPts val="0"/>
              </a:spcAft>
              <a:buClr>
                <a:schemeClr val="dk1"/>
              </a:buClr>
              <a:buSzPts val="1100"/>
              <a:buFont typeface="Arial"/>
              <a:buNone/>
            </a:pPr>
            <a:r>
              <a:t/>
            </a:r>
            <a:endParaRPr sz="2400"/>
          </a:p>
          <a:p>
            <a:pPr indent="0" lvl="0" marL="0" rtl="0" algn="l">
              <a:spcBef>
                <a:spcPts val="0"/>
              </a:spcBef>
              <a:spcAft>
                <a:spcPts val="0"/>
              </a:spcAft>
              <a:buNone/>
            </a:pPr>
            <a:r>
              <a:rPr lang="en" sz="2400"/>
              <a:t>• Savings</a:t>
            </a:r>
            <a:endParaRPr sz="2400"/>
          </a:p>
          <a:p>
            <a:pPr indent="0" lvl="0" marL="0" rtl="0" algn="l">
              <a:spcBef>
                <a:spcPts val="0"/>
              </a:spcBef>
              <a:spcAft>
                <a:spcPts val="0"/>
              </a:spcAft>
              <a:buNone/>
            </a:pPr>
            <a:r>
              <a:t/>
            </a:r>
            <a:endParaRPr sz="2400"/>
          </a:p>
          <a:p>
            <a:pPr indent="0" lvl="0" marL="0" rtl="0" algn="l">
              <a:spcBef>
                <a:spcPts val="0"/>
              </a:spcBef>
              <a:spcAft>
                <a:spcPts val="0"/>
              </a:spcAft>
              <a:buNone/>
            </a:pPr>
            <a:r>
              <a:rPr lang="en" sz="2400"/>
              <a:t>• Scholarships, Bursaries and Awards</a:t>
            </a:r>
            <a:endParaRPr sz="2400"/>
          </a:p>
          <a:p>
            <a:pPr indent="0" lvl="0" marL="0" rtl="0" algn="l">
              <a:spcBef>
                <a:spcPts val="0"/>
              </a:spcBef>
              <a:spcAft>
                <a:spcPts val="0"/>
              </a:spcAft>
              <a:buClr>
                <a:schemeClr val="dk1"/>
              </a:buClr>
              <a:buSzPts val="1100"/>
              <a:buFont typeface="Arial"/>
              <a:buNone/>
            </a:pPr>
            <a:r>
              <a:t/>
            </a:r>
            <a:endParaRPr sz="1900"/>
          </a:p>
          <a:p>
            <a:pPr indent="0" lvl="0" marL="0" rtl="0" algn="l">
              <a:spcBef>
                <a:spcPts val="0"/>
              </a:spcBef>
              <a:spcAft>
                <a:spcPts val="0"/>
              </a:spcAft>
              <a:buNone/>
            </a:pPr>
            <a:r>
              <a:t/>
            </a:r>
            <a:endParaRPr sz="1900"/>
          </a:p>
        </p:txBody>
      </p:sp>
      <p:sp>
        <p:nvSpPr>
          <p:cNvPr id="95" name="Google Shape;95;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9"/>
          <p:cNvSpPr txBox="1"/>
          <p:nvPr>
            <p:ph type="ctrTitle"/>
          </p:nvPr>
        </p:nvSpPr>
        <p:spPr>
          <a:xfrm>
            <a:off x="311708" y="2919075"/>
            <a:ext cx="8520600" cy="2052600"/>
          </a:xfrm>
          <a:prstGeom prst="rect">
            <a:avLst/>
          </a:prstGeom>
        </p:spPr>
        <p:txBody>
          <a:bodyPr anchorCtr="0" anchor="b" bIns="91425" lIns="91425" spcFirstLastPara="1" rIns="91425" wrap="square" tIns="91425">
            <a:noAutofit/>
          </a:bodyPr>
          <a:lstStyle/>
          <a:p>
            <a:pPr indent="-381000" lvl="0" marL="457200" rtl="0" algn="l">
              <a:spcBef>
                <a:spcPts val="0"/>
              </a:spcBef>
              <a:spcAft>
                <a:spcPts val="0"/>
              </a:spcAft>
              <a:buClr>
                <a:schemeClr val="dk1"/>
              </a:buClr>
              <a:buSzPts val="2400"/>
              <a:buFont typeface="Arial"/>
              <a:buChar char="●"/>
            </a:pPr>
            <a:r>
              <a:rPr lang="en" sz="2400"/>
              <a:t>Scholarships – based on merit (criteria varies) - application required</a:t>
            </a:r>
            <a:endParaRPr sz="2400"/>
          </a:p>
          <a:p>
            <a:pPr indent="0" lvl="0" marL="457200" rtl="0" algn="l">
              <a:spcBef>
                <a:spcPts val="0"/>
              </a:spcBef>
              <a:spcAft>
                <a:spcPts val="0"/>
              </a:spcAft>
              <a:buNone/>
            </a:pPr>
            <a:r>
              <a:t/>
            </a:r>
            <a:endParaRPr sz="2400"/>
          </a:p>
          <a:p>
            <a:pPr indent="-381000" lvl="0" marL="457200" rtl="0" algn="l">
              <a:spcBef>
                <a:spcPts val="0"/>
              </a:spcBef>
              <a:spcAft>
                <a:spcPts val="0"/>
              </a:spcAft>
              <a:buClr>
                <a:schemeClr val="dk1"/>
              </a:buClr>
              <a:buSzPts val="2400"/>
              <a:buFont typeface="Arial"/>
              <a:buChar char="●"/>
            </a:pPr>
            <a:r>
              <a:rPr lang="en" sz="2400"/>
              <a:t>Bursaries – based on financial need - applied to after you have accepted an offer of admission or graduated high school; do not need to pay back </a:t>
            </a:r>
            <a:endParaRPr sz="2400"/>
          </a:p>
          <a:p>
            <a:pPr indent="0" lvl="0" marL="457200" rtl="0" algn="l">
              <a:spcBef>
                <a:spcPts val="0"/>
              </a:spcBef>
              <a:spcAft>
                <a:spcPts val="0"/>
              </a:spcAft>
              <a:buNone/>
            </a:pPr>
            <a:r>
              <a:t/>
            </a:r>
            <a:endParaRPr sz="2400"/>
          </a:p>
          <a:p>
            <a:pPr indent="-381000" lvl="0" marL="457200" rtl="0" algn="l">
              <a:spcBef>
                <a:spcPts val="0"/>
              </a:spcBef>
              <a:spcAft>
                <a:spcPts val="0"/>
              </a:spcAft>
              <a:buClr>
                <a:schemeClr val="dk2"/>
              </a:buClr>
              <a:buSzPts val="2400"/>
              <a:buFont typeface="Noto Sans Symbols"/>
              <a:buChar char="●"/>
            </a:pPr>
            <a:r>
              <a:rPr lang="en" sz="2400"/>
              <a:t>Awards - given for outstanding achievement - application required (available in April)</a:t>
            </a:r>
            <a:endParaRPr sz="2400"/>
          </a:p>
          <a:p>
            <a:pPr indent="0" lvl="0" marL="0" rtl="0" algn="ctr">
              <a:spcBef>
                <a:spcPts val="0"/>
              </a:spcBef>
              <a:spcAft>
                <a:spcPts val="0"/>
              </a:spcAft>
              <a:buNone/>
            </a:pPr>
            <a:r>
              <a:t/>
            </a:r>
            <a:endParaRPr b="1">
              <a:solidFill>
                <a:srgbClr val="980000"/>
              </a:solidFill>
            </a:endParaRPr>
          </a:p>
        </p:txBody>
      </p:sp>
      <p:sp>
        <p:nvSpPr>
          <p:cNvPr id="101" name="Google Shape;101;p19"/>
          <p:cNvSpPr txBox="1"/>
          <p:nvPr/>
        </p:nvSpPr>
        <p:spPr>
          <a:xfrm>
            <a:off x="149850" y="0"/>
            <a:ext cx="8844300" cy="40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800">
                <a:solidFill>
                  <a:srgbClr val="FFFFFF"/>
                </a:solidFill>
              </a:rPr>
              <a:t>Scholarships, Bursaries and Awards</a:t>
            </a:r>
            <a:endParaRPr b="1" sz="2800">
              <a:solidFill>
                <a:srgbClr val="FFFFFF"/>
              </a:solidFill>
            </a:endParaRPr>
          </a:p>
        </p:txBody>
      </p:sp>
      <p:sp>
        <p:nvSpPr>
          <p:cNvPr id="102" name="Google Shape;102;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20"/>
          <p:cNvSpPr txBox="1"/>
          <p:nvPr/>
        </p:nvSpPr>
        <p:spPr>
          <a:xfrm>
            <a:off x="149850" y="0"/>
            <a:ext cx="8844300" cy="40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800">
                <a:solidFill>
                  <a:srgbClr val="FFFFFF"/>
                </a:solidFill>
              </a:rPr>
              <a:t>Types of Scholarships</a:t>
            </a:r>
            <a:endParaRPr b="1" sz="2800">
              <a:solidFill>
                <a:srgbClr val="FFFFFF"/>
              </a:solidFill>
            </a:endParaRPr>
          </a:p>
        </p:txBody>
      </p:sp>
      <p:sp>
        <p:nvSpPr>
          <p:cNvPr id="108" name="Google Shape;108;p20"/>
          <p:cNvSpPr txBox="1"/>
          <p:nvPr>
            <p:ph idx="4294967295" type="body"/>
          </p:nvPr>
        </p:nvSpPr>
        <p:spPr>
          <a:xfrm>
            <a:off x="311700" y="863550"/>
            <a:ext cx="8520600" cy="3416400"/>
          </a:xfrm>
          <a:prstGeom prst="rect">
            <a:avLst/>
          </a:prstGeom>
        </p:spPr>
        <p:txBody>
          <a:bodyPr anchorCtr="0" anchor="t" bIns="91425" lIns="91425" spcFirstLastPara="1" rIns="91425" wrap="square" tIns="91425">
            <a:noAutofit/>
          </a:bodyPr>
          <a:lstStyle/>
          <a:p>
            <a:pPr indent="-336550" lvl="0" marL="228600" rtl="0" algn="l">
              <a:lnSpc>
                <a:spcPct val="100000"/>
              </a:lnSpc>
              <a:spcBef>
                <a:spcPts val="0"/>
              </a:spcBef>
              <a:spcAft>
                <a:spcPts val="0"/>
              </a:spcAft>
              <a:buClr>
                <a:schemeClr val="dk1"/>
              </a:buClr>
              <a:buSzPts val="1700"/>
              <a:buAutoNum type="arabicPeriod"/>
            </a:pPr>
            <a:r>
              <a:rPr lang="en" sz="1700">
                <a:solidFill>
                  <a:schemeClr val="dk1"/>
                </a:solidFill>
              </a:rPr>
              <a:t>Offered by </a:t>
            </a:r>
            <a:r>
              <a:rPr b="1" i="1" lang="en" sz="1700" u="sng">
                <a:solidFill>
                  <a:schemeClr val="dk1"/>
                </a:solidFill>
              </a:rPr>
              <a:t>Post Secondary Institutions.</a:t>
            </a:r>
            <a:r>
              <a:rPr lang="en" sz="1700">
                <a:solidFill>
                  <a:schemeClr val="dk1"/>
                </a:solidFill>
              </a:rPr>
              <a:t>   </a:t>
            </a:r>
            <a:endParaRPr b="1" i="1" sz="1700">
              <a:solidFill>
                <a:schemeClr val="dk1"/>
              </a:solidFill>
            </a:endParaRPr>
          </a:p>
          <a:p>
            <a:pPr indent="-336550" lvl="0" marL="457200" rtl="0" algn="l">
              <a:lnSpc>
                <a:spcPct val="100000"/>
              </a:lnSpc>
              <a:spcBef>
                <a:spcPts val="0"/>
              </a:spcBef>
              <a:spcAft>
                <a:spcPts val="0"/>
              </a:spcAft>
              <a:buClr>
                <a:schemeClr val="dk1"/>
              </a:buClr>
              <a:buSzPts val="1700"/>
              <a:buFont typeface="Noto Sans Symbols"/>
              <a:buChar char="●"/>
            </a:pPr>
            <a:r>
              <a:rPr b="1" i="1" lang="en" sz="1700">
                <a:solidFill>
                  <a:schemeClr val="dk1"/>
                </a:solidFill>
              </a:rPr>
              <a:t>Entrance Scholarships</a:t>
            </a:r>
            <a:r>
              <a:rPr lang="en" sz="1700">
                <a:solidFill>
                  <a:schemeClr val="dk1"/>
                </a:solidFill>
              </a:rPr>
              <a:t> – marks based; often no application required; offered at time of offer of admission</a:t>
            </a:r>
            <a:endParaRPr b="1" i="1" sz="1700">
              <a:solidFill>
                <a:schemeClr val="dk1"/>
              </a:solidFill>
            </a:endParaRPr>
          </a:p>
          <a:p>
            <a:pPr indent="-336550" lvl="0" marL="457200" rtl="0" algn="l">
              <a:lnSpc>
                <a:spcPct val="100000"/>
              </a:lnSpc>
              <a:spcBef>
                <a:spcPts val="0"/>
              </a:spcBef>
              <a:spcAft>
                <a:spcPts val="0"/>
              </a:spcAft>
              <a:buClr>
                <a:schemeClr val="dk1"/>
              </a:buClr>
              <a:buSzPts val="1700"/>
              <a:buFont typeface="Noto Sans Symbols"/>
              <a:buChar char="●"/>
            </a:pPr>
            <a:r>
              <a:rPr b="1" i="1" lang="en" sz="1700">
                <a:solidFill>
                  <a:schemeClr val="dk1"/>
                </a:solidFill>
              </a:rPr>
              <a:t>Faculty &amp; Presidential Scholarships</a:t>
            </a:r>
            <a:r>
              <a:rPr lang="en" sz="1700">
                <a:solidFill>
                  <a:schemeClr val="dk1"/>
                </a:solidFill>
              </a:rPr>
              <a:t> – application required; specific criteria indicated</a:t>
            </a:r>
            <a:endParaRPr sz="1700">
              <a:solidFill>
                <a:schemeClr val="dk1"/>
              </a:solidFill>
            </a:endParaRPr>
          </a:p>
          <a:p>
            <a:pPr indent="-336550" lvl="0" marL="457200" rtl="0" algn="l">
              <a:lnSpc>
                <a:spcPct val="100000"/>
              </a:lnSpc>
              <a:spcBef>
                <a:spcPts val="0"/>
              </a:spcBef>
              <a:spcAft>
                <a:spcPts val="0"/>
              </a:spcAft>
              <a:buClr>
                <a:schemeClr val="dk1"/>
              </a:buClr>
              <a:buSzPts val="1700"/>
              <a:buFont typeface="Noto Sans Symbols"/>
              <a:buChar char="●"/>
            </a:pPr>
            <a:r>
              <a:rPr b="1" i="1" lang="en" sz="1700">
                <a:solidFill>
                  <a:schemeClr val="dk1"/>
                </a:solidFill>
              </a:rPr>
              <a:t>In-course Scholarships – </a:t>
            </a:r>
            <a:r>
              <a:rPr lang="en" sz="1700">
                <a:solidFill>
                  <a:schemeClr val="dk1"/>
                </a:solidFill>
              </a:rPr>
              <a:t>found through the student services department of the post-secondary institution; apply late August into the fall</a:t>
            </a:r>
            <a:endParaRPr sz="1700">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b="1" i="1" sz="1700">
              <a:solidFill>
                <a:schemeClr val="dk1"/>
              </a:solidFill>
            </a:endParaRPr>
          </a:p>
          <a:p>
            <a:pPr indent="-336550" lvl="0" marL="228600" rtl="0" algn="l">
              <a:lnSpc>
                <a:spcPct val="100000"/>
              </a:lnSpc>
              <a:spcBef>
                <a:spcPts val="0"/>
              </a:spcBef>
              <a:spcAft>
                <a:spcPts val="0"/>
              </a:spcAft>
              <a:buClr>
                <a:schemeClr val="dk1"/>
              </a:buClr>
              <a:buSzPts val="1700"/>
              <a:buAutoNum type="arabicPeriod"/>
            </a:pPr>
            <a:r>
              <a:rPr lang="en" sz="1700">
                <a:solidFill>
                  <a:schemeClr val="dk1"/>
                </a:solidFill>
              </a:rPr>
              <a:t>Offered by </a:t>
            </a:r>
            <a:r>
              <a:rPr b="1" i="1" lang="en" sz="1700" u="sng">
                <a:solidFill>
                  <a:schemeClr val="dk1"/>
                </a:solidFill>
              </a:rPr>
              <a:t>Outside Groups</a:t>
            </a:r>
            <a:r>
              <a:rPr lang="en" sz="1700">
                <a:solidFill>
                  <a:schemeClr val="dk1"/>
                </a:solidFill>
              </a:rPr>
              <a:t> interested in donating money to students.  </a:t>
            </a:r>
            <a:endParaRPr b="1" sz="1700">
              <a:solidFill>
                <a:schemeClr val="dk1"/>
              </a:solidFill>
            </a:endParaRPr>
          </a:p>
          <a:p>
            <a:pPr indent="-336550" lvl="0" marL="457200" rtl="0" algn="l">
              <a:lnSpc>
                <a:spcPct val="100000"/>
              </a:lnSpc>
              <a:spcBef>
                <a:spcPts val="0"/>
              </a:spcBef>
              <a:spcAft>
                <a:spcPts val="0"/>
              </a:spcAft>
              <a:buClr>
                <a:schemeClr val="dk1"/>
              </a:buClr>
              <a:buSzPts val="1700"/>
              <a:buFont typeface="Noto Sans Symbols"/>
              <a:buChar char="●"/>
            </a:pPr>
            <a:r>
              <a:rPr lang="en" sz="1700">
                <a:solidFill>
                  <a:schemeClr val="dk1"/>
                </a:solidFill>
              </a:rPr>
              <a:t>granted by </a:t>
            </a:r>
            <a:r>
              <a:rPr b="1" i="1" lang="en" sz="1700">
                <a:solidFill>
                  <a:schemeClr val="dk1"/>
                </a:solidFill>
              </a:rPr>
              <a:t>corporations, community groups</a:t>
            </a:r>
            <a:r>
              <a:rPr i="1" lang="en" sz="1700">
                <a:solidFill>
                  <a:schemeClr val="dk1"/>
                </a:solidFill>
              </a:rPr>
              <a:t>, and </a:t>
            </a:r>
            <a:r>
              <a:rPr b="1" i="1" lang="en" sz="1700">
                <a:solidFill>
                  <a:schemeClr val="dk1"/>
                </a:solidFill>
              </a:rPr>
              <a:t>foundations</a:t>
            </a:r>
            <a:endParaRPr b="1" sz="1700">
              <a:solidFill>
                <a:schemeClr val="dk1"/>
              </a:solidFill>
            </a:endParaRPr>
          </a:p>
          <a:p>
            <a:pPr indent="-336550" lvl="0" marL="457200" rtl="0" algn="l">
              <a:lnSpc>
                <a:spcPct val="100000"/>
              </a:lnSpc>
              <a:spcBef>
                <a:spcPts val="0"/>
              </a:spcBef>
              <a:spcAft>
                <a:spcPts val="0"/>
              </a:spcAft>
              <a:buClr>
                <a:schemeClr val="dk1"/>
              </a:buClr>
              <a:buSzPts val="1700"/>
              <a:buFont typeface="Noto Sans Symbols"/>
              <a:buChar char="●"/>
            </a:pPr>
            <a:r>
              <a:rPr lang="en" sz="1700">
                <a:solidFill>
                  <a:schemeClr val="dk1"/>
                </a:solidFill>
              </a:rPr>
              <a:t>check with your own &amp; your parents’ employers, unions, banks, investment companies, insurance companies, </a:t>
            </a:r>
            <a:r>
              <a:rPr b="1" i="1" lang="en" sz="1700">
                <a:solidFill>
                  <a:schemeClr val="dk1"/>
                </a:solidFill>
              </a:rPr>
              <a:t>anywhere that sends you or your parents addressed mail.</a:t>
            </a:r>
            <a:endParaRPr b="1" sz="1700">
              <a:solidFill>
                <a:schemeClr val="dk1"/>
              </a:solidFill>
            </a:endParaRPr>
          </a:p>
          <a:p>
            <a:pPr indent="0" lvl="0" marL="0" rtl="0" algn="l">
              <a:spcBef>
                <a:spcPts val="0"/>
              </a:spcBef>
              <a:spcAft>
                <a:spcPts val="1600"/>
              </a:spcAft>
              <a:buNone/>
            </a:pPr>
            <a:r>
              <a:t/>
            </a:r>
            <a:endParaRPr sz="1700"/>
          </a:p>
        </p:txBody>
      </p:sp>
      <p:sp>
        <p:nvSpPr>
          <p:cNvPr id="109" name="Google Shape;109;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1"/>
          <p:cNvSpPr txBox="1"/>
          <p:nvPr/>
        </p:nvSpPr>
        <p:spPr>
          <a:xfrm>
            <a:off x="149838" y="0"/>
            <a:ext cx="8844300" cy="40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800">
                <a:solidFill>
                  <a:srgbClr val="FFFFFF"/>
                </a:solidFill>
              </a:rPr>
              <a:t>School Nominated Scholarships</a:t>
            </a:r>
            <a:endParaRPr b="1" sz="2800">
              <a:solidFill>
                <a:srgbClr val="FFFFFF"/>
              </a:solidFill>
            </a:endParaRPr>
          </a:p>
          <a:p>
            <a:pPr indent="0" lvl="0" marL="0" rtl="0" algn="l">
              <a:spcBef>
                <a:spcPts val="0"/>
              </a:spcBef>
              <a:spcAft>
                <a:spcPts val="0"/>
              </a:spcAft>
              <a:buNone/>
            </a:pPr>
            <a:r>
              <a:t/>
            </a:r>
            <a:endParaRPr b="1" sz="2800">
              <a:solidFill>
                <a:srgbClr val="FFFFFF"/>
              </a:solidFill>
            </a:endParaRPr>
          </a:p>
        </p:txBody>
      </p:sp>
      <p:sp>
        <p:nvSpPr>
          <p:cNvPr id="115" name="Google Shape;115;p21"/>
          <p:cNvSpPr txBox="1"/>
          <p:nvPr>
            <p:ph idx="4294967295" type="body"/>
          </p:nvPr>
        </p:nvSpPr>
        <p:spPr>
          <a:xfrm>
            <a:off x="149850" y="863550"/>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t/>
            </a:r>
            <a:endParaRPr sz="1400">
              <a:solidFill>
                <a:srgbClr val="000000"/>
              </a:solidFill>
            </a:endParaRPr>
          </a:p>
          <a:p>
            <a:pPr indent="0" lvl="0" marL="0" rtl="0" algn="l">
              <a:lnSpc>
                <a:spcPct val="100000"/>
              </a:lnSpc>
              <a:spcBef>
                <a:spcPts val="0"/>
              </a:spcBef>
              <a:spcAft>
                <a:spcPts val="0"/>
              </a:spcAft>
              <a:buNone/>
            </a:pPr>
            <a:r>
              <a:t/>
            </a:r>
            <a:endParaRPr>
              <a:solidFill>
                <a:schemeClr val="dk1"/>
              </a:solidFill>
            </a:endParaRPr>
          </a:p>
          <a:p>
            <a:pPr indent="0" lvl="0" marL="0" rtl="0" algn="l">
              <a:spcBef>
                <a:spcPts val="0"/>
              </a:spcBef>
              <a:spcAft>
                <a:spcPts val="1600"/>
              </a:spcAft>
              <a:buNone/>
            </a:pPr>
            <a:r>
              <a:t/>
            </a:r>
            <a:endParaRPr/>
          </a:p>
        </p:txBody>
      </p:sp>
      <p:sp>
        <p:nvSpPr>
          <p:cNvPr id="116" name="Google Shape;116;p21"/>
          <p:cNvSpPr txBox="1"/>
          <p:nvPr>
            <p:ph idx="4294967295" type="body"/>
          </p:nvPr>
        </p:nvSpPr>
        <p:spPr>
          <a:xfrm>
            <a:off x="311700" y="785150"/>
            <a:ext cx="8520600" cy="34164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Clr>
                <a:schemeClr val="dk1"/>
              </a:buClr>
              <a:buSzPts val="1800"/>
              <a:buChar char="●"/>
            </a:pPr>
            <a:r>
              <a:rPr lang="en" sz="2400">
                <a:solidFill>
                  <a:schemeClr val="dk1"/>
                </a:solidFill>
              </a:rPr>
              <a:t>These scholarships call upon the Stouffville District Secondary School Scholarship Committee to submit one or more candidates for consideration. </a:t>
            </a:r>
            <a:endParaRPr sz="2400">
              <a:solidFill>
                <a:schemeClr val="dk1"/>
              </a:solidFill>
            </a:endParaRPr>
          </a:p>
          <a:p>
            <a:pPr indent="-349250" lvl="0" marL="457200" rtl="0" algn="l">
              <a:lnSpc>
                <a:spcPct val="100000"/>
              </a:lnSpc>
              <a:spcBef>
                <a:spcPts val="0"/>
              </a:spcBef>
              <a:spcAft>
                <a:spcPts val="0"/>
              </a:spcAft>
              <a:buClr>
                <a:schemeClr val="dk1"/>
              </a:buClr>
              <a:buSzPts val="1900"/>
              <a:buChar char="●"/>
            </a:pPr>
            <a:r>
              <a:rPr lang="en" sz="2400">
                <a:solidFill>
                  <a:schemeClr val="dk1"/>
                </a:solidFill>
              </a:rPr>
              <a:t>Based on academic achievement (85%+), creative and </a:t>
            </a:r>
            <a:r>
              <a:rPr lang="en" sz="2400">
                <a:solidFill>
                  <a:schemeClr val="dk1"/>
                </a:solidFill>
              </a:rPr>
              <a:t>original</a:t>
            </a:r>
            <a:r>
              <a:rPr lang="en" sz="2400">
                <a:solidFill>
                  <a:schemeClr val="dk1"/>
                </a:solidFill>
              </a:rPr>
              <a:t> thinking and ongoing leadership</a:t>
            </a:r>
            <a:endParaRPr sz="2400">
              <a:solidFill>
                <a:schemeClr val="dk1"/>
              </a:solidFill>
            </a:endParaRPr>
          </a:p>
          <a:p>
            <a:pPr indent="-342900" lvl="0" marL="457200" rtl="0" algn="l">
              <a:lnSpc>
                <a:spcPct val="100000"/>
              </a:lnSpc>
              <a:spcBef>
                <a:spcPts val="0"/>
              </a:spcBef>
              <a:spcAft>
                <a:spcPts val="0"/>
              </a:spcAft>
              <a:buClr>
                <a:schemeClr val="dk1"/>
              </a:buClr>
              <a:buSzPts val="1800"/>
              <a:buChar char="●"/>
            </a:pPr>
            <a:r>
              <a:rPr lang="en" sz="2400">
                <a:solidFill>
                  <a:schemeClr val="dk1"/>
                </a:solidFill>
              </a:rPr>
              <a:t>The fact that the school has nominated an individual is not a guarantee that the student selected will receive that scholarship. </a:t>
            </a:r>
            <a:endParaRPr sz="2400">
              <a:solidFill>
                <a:schemeClr val="dk1"/>
              </a:solidFill>
            </a:endParaRPr>
          </a:p>
          <a:p>
            <a:pPr indent="-342900" lvl="0" marL="457200" rtl="0" algn="l">
              <a:lnSpc>
                <a:spcPct val="100000"/>
              </a:lnSpc>
              <a:spcBef>
                <a:spcPts val="0"/>
              </a:spcBef>
              <a:spcAft>
                <a:spcPts val="0"/>
              </a:spcAft>
              <a:buClr>
                <a:schemeClr val="dk1"/>
              </a:buClr>
              <a:buSzPts val="1800"/>
              <a:buChar char="●"/>
            </a:pPr>
            <a:r>
              <a:rPr lang="en" sz="2400">
                <a:solidFill>
                  <a:schemeClr val="dk1"/>
                </a:solidFill>
              </a:rPr>
              <a:t>The nominated student must still go through a selection process in competition with all other school</a:t>
            </a:r>
            <a:endParaRPr sz="2400">
              <a:solidFill>
                <a:schemeClr val="dk1"/>
              </a:solidFill>
            </a:endParaRPr>
          </a:p>
          <a:p>
            <a:pPr indent="0" lvl="0" marL="457200" rtl="0" algn="l">
              <a:lnSpc>
                <a:spcPct val="100000"/>
              </a:lnSpc>
              <a:spcBef>
                <a:spcPts val="0"/>
              </a:spcBef>
              <a:spcAft>
                <a:spcPts val="0"/>
              </a:spcAft>
              <a:buNone/>
            </a:pPr>
            <a:r>
              <a:rPr lang="en" sz="2400">
                <a:solidFill>
                  <a:schemeClr val="dk1"/>
                </a:solidFill>
              </a:rPr>
              <a:t>nominated candidates.</a:t>
            </a:r>
            <a:r>
              <a:rPr lang="en" sz="2400">
                <a:solidFill>
                  <a:schemeClr val="dk1"/>
                </a:solidFill>
              </a:rPr>
              <a:t> </a:t>
            </a:r>
            <a:endParaRPr sz="2400">
              <a:solidFill>
                <a:schemeClr val="dk1"/>
              </a:solidFill>
            </a:endParaRPr>
          </a:p>
          <a:p>
            <a:pPr indent="0" lvl="0" marL="457200" rtl="0" algn="l">
              <a:lnSpc>
                <a:spcPct val="100000"/>
              </a:lnSpc>
              <a:spcBef>
                <a:spcPts val="0"/>
              </a:spcBef>
              <a:spcAft>
                <a:spcPts val="0"/>
              </a:spcAft>
              <a:buNone/>
            </a:pPr>
            <a:r>
              <a:t/>
            </a:r>
            <a:endParaRPr sz="2400"/>
          </a:p>
        </p:txBody>
      </p:sp>
      <p:sp>
        <p:nvSpPr>
          <p:cNvPr id="117" name="Google Shape;117;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2"/>
          <p:cNvSpPr txBox="1"/>
          <p:nvPr/>
        </p:nvSpPr>
        <p:spPr>
          <a:xfrm>
            <a:off x="149838" y="0"/>
            <a:ext cx="8844300" cy="40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800">
                <a:solidFill>
                  <a:srgbClr val="FFFFFF"/>
                </a:solidFill>
              </a:rPr>
              <a:t>School Nominated Scholarships</a:t>
            </a:r>
            <a:endParaRPr b="1" sz="2800">
              <a:solidFill>
                <a:srgbClr val="FFFFFF"/>
              </a:solidFill>
            </a:endParaRPr>
          </a:p>
          <a:p>
            <a:pPr indent="0" lvl="0" marL="0" rtl="0" algn="l">
              <a:spcBef>
                <a:spcPts val="0"/>
              </a:spcBef>
              <a:spcAft>
                <a:spcPts val="0"/>
              </a:spcAft>
              <a:buNone/>
            </a:pPr>
            <a:r>
              <a:t/>
            </a:r>
            <a:endParaRPr b="1" sz="2800">
              <a:solidFill>
                <a:srgbClr val="FFFFFF"/>
              </a:solidFill>
            </a:endParaRPr>
          </a:p>
        </p:txBody>
      </p:sp>
      <p:sp>
        <p:nvSpPr>
          <p:cNvPr id="123" name="Google Shape;123;p22"/>
          <p:cNvSpPr txBox="1"/>
          <p:nvPr>
            <p:ph idx="4294967295" type="body"/>
          </p:nvPr>
        </p:nvSpPr>
        <p:spPr>
          <a:xfrm>
            <a:off x="149850" y="863550"/>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t/>
            </a:r>
            <a:endParaRPr sz="1400">
              <a:solidFill>
                <a:srgbClr val="000000"/>
              </a:solidFill>
            </a:endParaRPr>
          </a:p>
          <a:p>
            <a:pPr indent="0" lvl="0" marL="0" rtl="0" algn="l">
              <a:lnSpc>
                <a:spcPct val="100000"/>
              </a:lnSpc>
              <a:spcBef>
                <a:spcPts val="0"/>
              </a:spcBef>
              <a:spcAft>
                <a:spcPts val="0"/>
              </a:spcAft>
              <a:buNone/>
            </a:pPr>
            <a:r>
              <a:t/>
            </a:r>
            <a:endParaRPr>
              <a:solidFill>
                <a:schemeClr val="dk1"/>
              </a:solidFill>
            </a:endParaRPr>
          </a:p>
          <a:p>
            <a:pPr indent="0" lvl="0" marL="0" rtl="0" algn="l">
              <a:spcBef>
                <a:spcPts val="0"/>
              </a:spcBef>
              <a:spcAft>
                <a:spcPts val="1600"/>
              </a:spcAft>
              <a:buNone/>
            </a:pPr>
            <a:r>
              <a:t/>
            </a:r>
            <a:endParaRPr/>
          </a:p>
        </p:txBody>
      </p:sp>
      <p:sp>
        <p:nvSpPr>
          <p:cNvPr id="124" name="Google Shape;124;p22"/>
          <p:cNvSpPr txBox="1"/>
          <p:nvPr>
            <p:ph idx="4294967295" type="body"/>
          </p:nvPr>
        </p:nvSpPr>
        <p:spPr>
          <a:xfrm>
            <a:off x="231550" y="719000"/>
            <a:ext cx="8912400" cy="34164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Clr>
                <a:schemeClr val="dk1"/>
              </a:buClr>
              <a:buSzPts val="1800"/>
              <a:buChar char="●"/>
            </a:pPr>
            <a:r>
              <a:rPr lang="en" sz="2400">
                <a:solidFill>
                  <a:schemeClr val="dk1"/>
                </a:solidFill>
              </a:rPr>
              <a:t>Scholarship information and timelines can be found </a:t>
            </a:r>
            <a:endParaRPr sz="2400">
              <a:solidFill>
                <a:schemeClr val="dk1"/>
              </a:solidFill>
            </a:endParaRPr>
          </a:p>
          <a:p>
            <a:pPr indent="0" lvl="0" marL="457200" rtl="0" algn="l">
              <a:lnSpc>
                <a:spcPct val="100000"/>
              </a:lnSpc>
              <a:spcBef>
                <a:spcPts val="0"/>
              </a:spcBef>
              <a:spcAft>
                <a:spcPts val="0"/>
              </a:spcAft>
              <a:buNone/>
            </a:pPr>
            <a:r>
              <a:rPr lang="en" sz="2400" u="sng">
                <a:solidFill>
                  <a:schemeClr val="accent5"/>
                </a:solidFill>
                <a:hlinkClick r:id="rId3">
                  <a:extLst>
                    <a:ext uri="{A12FA001-AC4F-418D-AE19-62706E023703}">
                      <ahyp:hlinkClr val="tx"/>
                    </a:ext>
                  </a:extLst>
                </a:hlinkClick>
              </a:rPr>
              <a:t>Here</a:t>
            </a:r>
            <a:endParaRPr sz="2400"/>
          </a:p>
          <a:p>
            <a:pPr indent="0" lvl="0" marL="457200" rtl="0" algn="l">
              <a:lnSpc>
                <a:spcPct val="100000"/>
              </a:lnSpc>
              <a:spcBef>
                <a:spcPts val="0"/>
              </a:spcBef>
              <a:spcAft>
                <a:spcPts val="0"/>
              </a:spcAft>
              <a:buNone/>
            </a:pPr>
            <a:r>
              <a:t/>
            </a:r>
            <a:endParaRPr sz="2400"/>
          </a:p>
          <a:p>
            <a:pPr indent="-342900" lvl="0" marL="457200" rtl="0" algn="l">
              <a:lnSpc>
                <a:spcPct val="100000"/>
              </a:lnSpc>
              <a:spcBef>
                <a:spcPts val="0"/>
              </a:spcBef>
              <a:spcAft>
                <a:spcPts val="0"/>
              </a:spcAft>
              <a:buClr>
                <a:schemeClr val="dk1"/>
              </a:buClr>
              <a:buSzPts val="1800"/>
              <a:buChar char="●"/>
            </a:pPr>
            <a:r>
              <a:rPr lang="en" sz="2400">
                <a:solidFill>
                  <a:schemeClr val="dk1"/>
                </a:solidFill>
              </a:rPr>
              <a:t>Loran Scholarship - October </a:t>
            </a:r>
            <a:endParaRPr sz="2400">
              <a:solidFill>
                <a:schemeClr val="dk1"/>
              </a:solidFill>
            </a:endParaRPr>
          </a:p>
          <a:p>
            <a:pPr indent="-342900" lvl="0" marL="457200" rtl="0" algn="l">
              <a:lnSpc>
                <a:spcPct val="100000"/>
              </a:lnSpc>
              <a:spcBef>
                <a:spcPts val="0"/>
              </a:spcBef>
              <a:spcAft>
                <a:spcPts val="0"/>
              </a:spcAft>
              <a:buClr>
                <a:schemeClr val="dk1"/>
              </a:buClr>
              <a:buSzPts val="1800"/>
              <a:buChar char="●"/>
            </a:pPr>
            <a:r>
              <a:rPr lang="en" sz="2400">
                <a:solidFill>
                  <a:schemeClr val="dk1"/>
                </a:solidFill>
              </a:rPr>
              <a:t>U of T Book Award &amp; National Scholarship - October</a:t>
            </a:r>
            <a:endParaRPr sz="2400">
              <a:solidFill>
                <a:schemeClr val="dk1"/>
              </a:solidFill>
            </a:endParaRPr>
          </a:p>
          <a:p>
            <a:pPr indent="-342900" lvl="0" marL="457200" rtl="0" algn="l">
              <a:lnSpc>
                <a:spcPct val="100000"/>
              </a:lnSpc>
              <a:spcBef>
                <a:spcPts val="0"/>
              </a:spcBef>
              <a:spcAft>
                <a:spcPts val="0"/>
              </a:spcAft>
              <a:buClr>
                <a:schemeClr val="dk1"/>
              </a:buClr>
              <a:buSzPts val="1800"/>
              <a:buChar char="●"/>
            </a:pPr>
            <a:r>
              <a:rPr lang="en" sz="2400">
                <a:solidFill>
                  <a:schemeClr val="dk1"/>
                </a:solidFill>
              </a:rPr>
              <a:t>Queen’s Chancellor Scholarship - November 20, 2020</a:t>
            </a:r>
            <a:endParaRPr sz="2400">
              <a:solidFill>
                <a:schemeClr val="dk1"/>
              </a:solidFill>
            </a:endParaRPr>
          </a:p>
          <a:p>
            <a:pPr indent="-342900" lvl="0" marL="457200" rtl="0" algn="l">
              <a:lnSpc>
                <a:spcPct val="100000"/>
              </a:lnSpc>
              <a:spcBef>
                <a:spcPts val="0"/>
              </a:spcBef>
              <a:spcAft>
                <a:spcPts val="0"/>
              </a:spcAft>
              <a:buClr>
                <a:schemeClr val="dk1"/>
              </a:buClr>
              <a:buSzPts val="1800"/>
              <a:buChar char="●"/>
            </a:pPr>
            <a:r>
              <a:rPr lang="en" sz="2400">
                <a:solidFill>
                  <a:schemeClr val="dk1"/>
                </a:solidFill>
              </a:rPr>
              <a:t>Schulich Leader Scholarship - January 15, 2021</a:t>
            </a:r>
            <a:endParaRPr sz="2400">
              <a:solidFill>
                <a:schemeClr val="dk1"/>
              </a:solidFill>
            </a:endParaRPr>
          </a:p>
          <a:p>
            <a:pPr indent="-342900" lvl="0" marL="457200" rtl="0" algn="l">
              <a:lnSpc>
                <a:spcPct val="100000"/>
              </a:lnSpc>
              <a:spcBef>
                <a:spcPts val="0"/>
              </a:spcBef>
              <a:spcAft>
                <a:spcPts val="0"/>
              </a:spcAft>
              <a:buClr>
                <a:schemeClr val="dk1"/>
              </a:buClr>
              <a:buSzPts val="1800"/>
              <a:buChar char="●"/>
            </a:pPr>
            <a:r>
              <a:rPr lang="en" sz="2400">
                <a:solidFill>
                  <a:schemeClr val="dk1"/>
                </a:solidFill>
              </a:rPr>
              <a:t>Western University National Scholarship - January 25, 2021</a:t>
            </a:r>
            <a:endParaRPr sz="2400">
              <a:solidFill>
                <a:schemeClr val="dk1"/>
              </a:solidFill>
            </a:endParaRPr>
          </a:p>
          <a:p>
            <a:pPr indent="0" lvl="0" marL="457200" rtl="0" algn="l">
              <a:lnSpc>
                <a:spcPct val="100000"/>
              </a:lnSpc>
              <a:spcBef>
                <a:spcPts val="0"/>
              </a:spcBef>
              <a:spcAft>
                <a:spcPts val="0"/>
              </a:spcAft>
              <a:buNone/>
            </a:pPr>
            <a:r>
              <a:t/>
            </a:r>
            <a:endParaRPr sz="2400"/>
          </a:p>
        </p:txBody>
      </p:sp>
      <p:sp>
        <p:nvSpPr>
          <p:cNvPr id="125" name="Google Shape;125;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3"/>
          <p:cNvSpPr txBox="1"/>
          <p:nvPr/>
        </p:nvSpPr>
        <p:spPr>
          <a:xfrm>
            <a:off x="149838" y="0"/>
            <a:ext cx="8844300" cy="40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800">
                <a:solidFill>
                  <a:srgbClr val="FFFFFF"/>
                </a:solidFill>
              </a:rPr>
              <a:t>Self-Nominated Scholarships</a:t>
            </a:r>
            <a:endParaRPr b="1" sz="2800">
              <a:solidFill>
                <a:srgbClr val="FFFFFF"/>
              </a:solidFill>
            </a:endParaRPr>
          </a:p>
          <a:p>
            <a:pPr indent="0" lvl="0" marL="0" rtl="0" algn="l">
              <a:spcBef>
                <a:spcPts val="0"/>
              </a:spcBef>
              <a:spcAft>
                <a:spcPts val="0"/>
              </a:spcAft>
              <a:buNone/>
            </a:pPr>
            <a:r>
              <a:t/>
            </a:r>
            <a:endParaRPr b="1" sz="2800">
              <a:solidFill>
                <a:srgbClr val="FFFFFF"/>
              </a:solidFill>
            </a:endParaRPr>
          </a:p>
        </p:txBody>
      </p:sp>
      <p:sp>
        <p:nvSpPr>
          <p:cNvPr id="131" name="Google Shape;131;p23"/>
          <p:cNvSpPr txBox="1"/>
          <p:nvPr>
            <p:ph idx="4294967295" type="body"/>
          </p:nvPr>
        </p:nvSpPr>
        <p:spPr>
          <a:xfrm>
            <a:off x="149850" y="863550"/>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t/>
            </a:r>
            <a:endParaRPr sz="1400">
              <a:solidFill>
                <a:srgbClr val="000000"/>
              </a:solidFill>
            </a:endParaRPr>
          </a:p>
          <a:p>
            <a:pPr indent="0" lvl="0" marL="0" rtl="0" algn="l">
              <a:lnSpc>
                <a:spcPct val="100000"/>
              </a:lnSpc>
              <a:spcBef>
                <a:spcPts val="0"/>
              </a:spcBef>
              <a:spcAft>
                <a:spcPts val="0"/>
              </a:spcAft>
              <a:buNone/>
            </a:pPr>
            <a:r>
              <a:t/>
            </a:r>
            <a:endParaRPr>
              <a:solidFill>
                <a:schemeClr val="dk1"/>
              </a:solidFill>
            </a:endParaRPr>
          </a:p>
          <a:p>
            <a:pPr indent="0" lvl="0" marL="0" rtl="0" algn="l">
              <a:spcBef>
                <a:spcPts val="0"/>
              </a:spcBef>
              <a:spcAft>
                <a:spcPts val="1600"/>
              </a:spcAft>
              <a:buNone/>
            </a:pPr>
            <a:r>
              <a:t/>
            </a:r>
            <a:endParaRPr/>
          </a:p>
        </p:txBody>
      </p:sp>
      <p:sp>
        <p:nvSpPr>
          <p:cNvPr id="132" name="Google Shape;132;p23"/>
          <p:cNvSpPr txBox="1"/>
          <p:nvPr>
            <p:ph idx="4294967295" type="body"/>
          </p:nvPr>
        </p:nvSpPr>
        <p:spPr>
          <a:xfrm>
            <a:off x="311700" y="785150"/>
            <a:ext cx="8520600" cy="3416400"/>
          </a:xfrm>
          <a:prstGeom prst="rect">
            <a:avLst/>
          </a:prstGeom>
        </p:spPr>
        <p:txBody>
          <a:bodyPr anchorCtr="0" anchor="t" bIns="91425" lIns="91425" spcFirstLastPara="1" rIns="91425" wrap="square" tIns="91425">
            <a:noAutofit/>
          </a:bodyPr>
          <a:lstStyle/>
          <a:p>
            <a:pPr indent="-355600" lvl="0" marL="457200" rtl="0" algn="l">
              <a:lnSpc>
                <a:spcPct val="100000"/>
              </a:lnSpc>
              <a:spcBef>
                <a:spcPts val="0"/>
              </a:spcBef>
              <a:spcAft>
                <a:spcPts val="0"/>
              </a:spcAft>
              <a:buClr>
                <a:srgbClr val="000000"/>
              </a:buClr>
              <a:buSzPts val="2000"/>
              <a:buChar char="●"/>
            </a:pPr>
            <a:r>
              <a:rPr lang="en" sz="2400">
                <a:solidFill>
                  <a:schemeClr val="dk1"/>
                </a:solidFill>
              </a:rPr>
              <a:t>Students apply directly for these scholarships and do not need “</a:t>
            </a:r>
            <a:r>
              <a:rPr lang="en" sz="2400">
                <a:solidFill>
                  <a:schemeClr val="dk1"/>
                </a:solidFill>
              </a:rPr>
              <a:t>endorsement</a:t>
            </a:r>
            <a:r>
              <a:rPr lang="en" sz="2400">
                <a:solidFill>
                  <a:schemeClr val="dk1"/>
                </a:solidFill>
              </a:rPr>
              <a:t>” or nomination from the school</a:t>
            </a:r>
            <a:endParaRPr sz="2400">
              <a:solidFill>
                <a:schemeClr val="dk1"/>
              </a:solidFill>
            </a:endParaRPr>
          </a:p>
          <a:p>
            <a:pPr indent="0" lvl="0" marL="457200" rtl="0" algn="l">
              <a:lnSpc>
                <a:spcPct val="100000"/>
              </a:lnSpc>
              <a:spcBef>
                <a:spcPts val="0"/>
              </a:spcBef>
              <a:spcAft>
                <a:spcPts val="0"/>
              </a:spcAft>
              <a:buNone/>
            </a:pPr>
            <a:r>
              <a:t/>
            </a:r>
            <a:endParaRPr sz="2400">
              <a:solidFill>
                <a:schemeClr val="dk1"/>
              </a:solidFill>
            </a:endParaRPr>
          </a:p>
          <a:p>
            <a:pPr indent="-355600" lvl="0" marL="457200" rtl="0" algn="l">
              <a:lnSpc>
                <a:spcPct val="100000"/>
              </a:lnSpc>
              <a:spcBef>
                <a:spcPts val="0"/>
              </a:spcBef>
              <a:spcAft>
                <a:spcPts val="0"/>
              </a:spcAft>
              <a:buClr>
                <a:schemeClr val="dk1"/>
              </a:buClr>
              <a:buSzPts val="2000"/>
              <a:buChar char="●"/>
            </a:pPr>
            <a:r>
              <a:rPr lang="en" sz="2400">
                <a:solidFill>
                  <a:schemeClr val="dk1"/>
                </a:solidFill>
              </a:rPr>
              <a:t>However, it is highly recommended students meet with </a:t>
            </a:r>
            <a:r>
              <a:rPr lang="en" sz="2400">
                <a:solidFill>
                  <a:schemeClr val="dk1"/>
                </a:solidFill>
              </a:rPr>
              <a:t>their</a:t>
            </a:r>
            <a:r>
              <a:rPr lang="en" sz="2400">
                <a:solidFill>
                  <a:schemeClr val="dk1"/>
                </a:solidFill>
              </a:rPr>
              <a:t> counsellor or a teacher to help them review their </a:t>
            </a:r>
            <a:r>
              <a:rPr lang="en" sz="2400">
                <a:solidFill>
                  <a:schemeClr val="dk1"/>
                </a:solidFill>
              </a:rPr>
              <a:t>Scholarship</a:t>
            </a:r>
            <a:r>
              <a:rPr lang="en" sz="2400">
                <a:solidFill>
                  <a:schemeClr val="dk1"/>
                </a:solidFill>
              </a:rPr>
              <a:t> application </a:t>
            </a:r>
            <a:endParaRPr sz="2400">
              <a:solidFill>
                <a:schemeClr val="dk1"/>
              </a:solidFill>
            </a:endParaRPr>
          </a:p>
          <a:p>
            <a:pPr indent="0" lvl="0" marL="457200" rtl="0" algn="l">
              <a:lnSpc>
                <a:spcPct val="100000"/>
              </a:lnSpc>
              <a:spcBef>
                <a:spcPts val="0"/>
              </a:spcBef>
              <a:spcAft>
                <a:spcPts val="0"/>
              </a:spcAft>
              <a:buNone/>
            </a:pPr>
            <a:r>
              <a:t/>
            </a:r>
            <a:endParaRPr sz="2400">
              <a:solidFill>
                <a:schemeClr val="dk1"/>
              </a:solidFill>
            </a:endParaRPr>
          </a:p>
        </p:txBody>
      </p:sp>
      <p:sp>
        <p:nvSpPr>
          <p:cNvPr id="133" name="Google Shape;133;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4"/>
          <p:cNvSpPr txBox="1"/>
          <p:nvPr/>
        </p:nvSpPr>
        <p:spPr>
          <a:xfrm>
            <a:off x="149838" y="0"/>
            <a:ext cx="8844300" cy="40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800">
                <a:solidFill>
                  <a:srgbClr val="FFFFFF"/>
                </a:solidFill>
              </a:rPr>
              <a:t>Where to Start the Search:</a:t>
            </a:r>
            <a:endParaRPr b="1" sz="2800">
              <a:solidFill>
                <a:srgbClr val="FFFFFF"/>
              </a:solidFill>
            </a:endParaRPr>
          </a:p>
          <a:p>
            <a:pPr indent="0" lvl="0" marL="0" rtl="0" algn="l">
              <a:spcBef>
                <a:spcPts val="0"/>
              </a:spcBef>
              <a:spcAft>
                <a:spcPts val="0"/>
              </a:spcAft>
              <a:buNone/>
            </a:pPr>
            <a:r>
              <a:t/>
            </a:r>
            <a:endParaRPr b="1" sz="2800">
              <a:solidFill>
                <a:srgbClr val="FFFFFF"/>
              </a:solidFill>
            </a:endParaRPr>
          </a:p>
        </p:txBody>
      </p:sp>
      <p:sp>
        <p:nvSpPr>
          <p:cNvPr id="139" name="Google Shape;139;p24"/>
          <p:cNvSpPr txBox="1"/>
          <p:nvPr>
            <p:ph idx="4294967295" type="body"/>
          </p:nvPr>
        </p:nvSpPr>
        <p:spPr>
          <a:xfrm>
            <a:off x="149850" y="863550"/>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t/>
            </a:r>
            <a:endParaRPr sz="1400">
              <a:solidFill>
                <a:srgbClr val="000000"/>
              </a:solidFill>
            </a:endParaRPr>
          </a:p>
          <a:p>
            <a:pPr indent="0" lvl="0" marL="0" rtl="0" algn="l">
              <a:lnSpc>
                <a:spcPct val="100000"/>
              </a:lnSpc>
              <a:spcBef>
                <a:spcPts val="0"/>
              </a:spcBef>
              <a:spcAft>
                <a:spcPts val="0"/>
              </a:spcAft>
              <a:buNone/>
            </a:pPr>
            <a:r>
              <a:t/>
            </a:r>
            <a:endParaRPr>
              <a:solidFill>
                <a:schemeClr val="dk1"/>
              </a:solidFill>
            </a:endParaRPr>
          </a:p>
          <a:p>
            <a:pPr indent="0" lvl="0" marL="0" rtl="0" algn="l">
              <a:spcBef>
                <a:spcPts val="0"/>
              </a:spcBef>
              <a:spcAft>
                <a:spcPts val="1600"/>
              </a:spcAft>
              <a:buNone/>
            </a:pPr>
            <a:r>
              <a:t/>
            </a:r>
            <a:endParaRPr/>
          </a:p>
        </p:txBody>
      </p:sp>
      <p:sp>
        <p:nvSpPr>
          <p:cNvPr id="140" name="Google Shape;140;p24"/>
          <p:cNvSpPr txBox="1"/>
          <p:nvPr>
            <p:ph idx="4294967295" type="body"/>
          </p:nvPr>
        </p:nvSpPr>
        <p:spPr>
          <a:xfrm>
            <a:off x="311700" y="785150"/>
            <a:ext cx="8520600" cy="3416400"/>
          </a:xfrm>
          <a:prstGeom prst="rect">
            <a:avLst/>
          </a:prstGeom>
        </p:spPr>
        <p:txBody>
          <a:bodyPr anchorCtr="0" anchor="t" bIns="91425" lIns="91425" spcFirstLastPara="1" rIns="91425" wrap="square" tIns="91425">
            <a:noAutofit/>
          </a:bodyPr>
          <a:lstStyle/>
          <a:p>
            <a:pPr indent="-355600" lvl="0" marL="457200" rtl="0" algn="l">
              <a:lnSpc>
                <a:spcPct val="100000"/>
              </a:lnSpc>
              <a:spcBef>
                <a:spcPts val="0"/>
              </a:spcBef>
              <a:spcAft>
                <a:spcPts val="0"/>
              </a:spcAft>
              <a:buClr>
                <a:schemeClr val="dk1"/>
              </a:buClr>
              <a:buSzPts val="2000"/>
              <a:buChar char="●"/>
            </a:pPr>
            <a:r>
              <a:rPr lang="en" sz="2400">
                <a:solidFill>
                  <a:schemeClr val="dk1"/>
                </a:solidFill>
              </a:rPr>
              <a:t>The Scholarship Report - available on the Guidance Google Classroom. Contains scholarship listings with descriptions and submission deadlines</a:t>
            </a:r>
            <a:endParaRPr sz="2400">
              <a:solidFill>
                <a:schemeClr val="dk1"/>
              </a:solidFill>
            </a:endParaRPr>
          </a:p>
          <a:p>
            <a:pPr indent="-381000" lvl="0" marL="457200" rtl="0" algn="l">
              <a:lnSpc>
                <a:spcPct val="100000"/>
              </a:lnSpc>
              <a:spcBef>
                <a:spcPts val="0"/>
              </a:spcBef>
              <a:spcAft>
                <a:spcPts val="0"/>
              </a:spcAft>
              <a:buClr>
                <a:schemeClr val="dk1"/>
              </a:buClr>
              <a:buSzPts val="2400"/>
              <a:buChar char="●"/>
            </a:pPr>
            <a:r>
              <a:rPr lang="en" sz="2400" u="sng">
                <a:solidFill>
                  <a:schemeClr val="hlink"/>
                </a:solidFill>
                <a:hlinkClick r:id="rId3"/>
              </a:rPr>
              <a:t>Scholarships Canada</a:t>
            </a:r>
            <a:r>
              <a:rPr lang="en" sz="2400">
                <a:solidFill>
                  <a:schemeClr val="dk1"/>
                </a:solidFill>
              </a:rPr>
              <a:t> and </a:t>
            </a:r>
            <a:r>
              <a:rPr lang="en" sz="2400" u="sng">
                <a:solidFill>
                  <a:schemeClr val="hlink"/>
                </a:solidFill>
                <a:hlinkClick r:id="rId4"/>
              </a:rPr>
              <a:t>Scholar Tree</a:t>
            </a:r>
            <a:r>
              <a:rPr lang="en" sz="2400">
                <a:solidFill>
                  <a:schemeClr val="dk1"/>
                </a:solidFill>
              </a:rPr>
              <a:t> - Scholarships, bursaries, awards, tips</a:t>
            </a:r>
            <a:endParaRPr sz="2400">
              <a:solidFill>
                <a:schemeClr val="dk1"/>
              </a:solidFill>
            </a:endParaRPr>
          </a:p>
          <a:p>
            <a:pPr indent="-381000" lvl="0" marL="457200" rtl="0" algn="l">
              <a:lnSpc>
                <a:spcPct val="100000"/>
              </a:lnSpc>
              <a:spcBef>
                <a:spcPts val="0"/>
              </a:spcBef>
              <a:spcAft>
                <a:spcPts val="0"/>
              </a:spcAft>
              <a:buClr>
                <a:schemeClr val="dk1"/>
              </a:buClr>
              <a:buSzPts val="2400"/>
              <a:buChar char="●"/>
            </a:pPr>
            <a:r>
              <a:rPr lang="en" sz="2400" u="sng">
                <a:solidFill>
                  <a:schemeClr val="hlink"/>
                </a:solidFill>
                <a:hlinkClick r:id="rId5"/>
              </a:rPr>
              <a:t>Ontario Universities Info</a:t>
            </a:r>
            <a:r>
              <a:rPr lang="en" sz="2400">
                <a:solidFill>
                  <a:schemeClr val="dk1"/>
                </a:solidFill>
              </a:rPr>
              <a:t> </a:t>
            </a:r>
            <a:endParaRPr sz="2400">
              <a:solidFill>
                <a:schemeClr val="dk1"/>
              </a:solidFill>
            </a:endParaRPr>
          </a:p>
          <a:p>
            <a:pPr indent="0" lvl="0" marL="457200" rtl="0" algn="l">
              <a:lnSpc>
                <a:spcPct val="100000"/>
              </a:lnSpc>
              <a:spcBef>
                <a:spcPts val="0"/>
              </a:spcBef>
              <a:spcAft>
                <a:spcPts val="0"/>
              </a:spcAft>
              <a:buNone/>
            </a:pPr>
            <a:r>
              <a:t/>
            </a:r>
            <a:endParaRPr sz="2400">
              <a:solidFill>
                <a:schemeClr val="dk1"/>
              </a:solidFill>
            </a:endParaRPr>
          </a:p>
        </p:txBody>
      </p:sp>
      <p:pic>
        <p:nvPicPr>
          <p:cNvPr id="141" name="Google Shape;141;p24"/>
          <p:cNvPicPr preferRelativeResize="0"/>
          <p:nvPr/>
        </p:nvPicPr>
        <p:blipFill rotWithShape="1">
          <a:blip r:embed="rId6">
            <a:alphaModFix/>
          </a:blip>
          <a:srcRect b="0" l="6820" r="0" t="20057"/>
          <a:stretch/>
        </p:blipFill>
        <p:spPr>
          <a:xfrm>
            <a:off x="1482952" y="3150600"/>
            <a:ext cx="5329125" cy="2554500"/>
          </a:xfrm>
          <a:prstGeom prst="rect">
            <a:avLst/>
          </a:prstGeom>
          <a:noFill/>
          <a:ln>
            <a:noFill/>
          </a:ln>
        </p:spPr>
      </p:pic>
      <p:sp>
        <p:nvSpPr>
          <p:cNvPr id="142" name="Google Shape;142;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5"/>
          <p:cNvSpPr txBox="1"/>
          <p:nvPr/>
        </p:nvSpPr>
        <p:spPr>
          <a:xfrm>
            <a:off x="149838" y="0"/>
            <a:ext cx="8844300" cy="40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800">
                <a:solidFill>
                  <a:srgbClr val="FFFFFF"/>
                </a:solidFill>
              </a:rPr>
              <a:t>Scholarship Advice</a:t>
            </a:r>
            <a:endParaRPr b="1" sz="2800">
              <a:solidFill>
                <a:srgbClr val="FFFFFF"/>
              </a:solidFill>
            </a:endParaRPr>
          </a:p>
          <a:p>
            <a:pPr indent="0" lvl="0" marL="0" rtl="0" algn="l">
              <a:spcBef>
                <a:spcPts val="0"/>
              </a:spcBef>
              <a:spcAft>
                <a:spcPts val="0"/>
              </a:spcAft>
              <a:buNone/>
            </a:pPr>
            <a:r>
              <a:t/>
            </a:r>
            <a:endParaRPr b="1" sz="2800">
              <a:solidFill>
                <a:srgbClr val="FFFFFF"/>
              </a:solidFill>
            </a:endParaRPr>
          </a:p>
        </p:txBody>
      </p:sp>
      <p:sp>
        <p:nvSpPr>
          <p:cNvPr id="148" name="Google Shape;148;p25"/>
          <p:cNvSpPr txBox="1"/>
          <p:nvPr>
            <p:ph idx="4294967295" type="body"/>
          </p:nvPr>
        </p:nvSpPr>
        <p:spPr>
          <a:xfrm>
            <a:off x="149850" y="863550"/>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2800">
                <a:solidFill>
                  <a:srgbClr val="FFFFFF"/>
                </a:solidFill>
              </a:rPr>
              <a:t>Getting Prepared - Start NOW	!!</a:t>
            </a:r>
            <a:endParaRPr/>
          </a:p>
        </p:txBody>
      </p:sp>
      <p:sp>
        <p:nvSpPr>
          <p:cNvPr id="149" name="Google Shape;149;p25"/>
          <p:cNvSpPr txBox="1"/>
          <p:nvPr/>
        </p:nvSpPr>
        <p:spPr>
          <a:xfrm>
            <a:off x="113250" y="863550"/>
            <a:ext cx="8593800" cy="3000000"/>
          </a:xfrm>
          <a:prstGeom prst="rect">
            <a:avLst/>
          </a:prstGeom>
          <a:noFill/>
          <a:ln>
            <a:noFill/>
          </a:ln>
        </p:spPr>
        <p:txBody>
          <a:bodyPr anchorCtr="0" anchor="t" bIns="91425" lIns="91425" spcFirstLastPara="1" rIns="91425" wrap="square" tIns="91425">
            <a:noAutofit/>
          </a:bodyPr>
          <a:lstStyle/>
          <a:p>
            <a:pPr indent="-355600" lvl="0" marL="457200" rtl="0" algn="l">
              <a:spcBef>
                <a:spcPts val="0"/>
              </a:spcBef>
              <a:spcAft>
                <a:spcPts val="0"/>
              </a:spcAft>
              <a:buClr>
                <a:schemeClr val="dk1"/>
              </a:buClr>
              <a:buSzPts val="2000"/>
              <a:buChar char="●"/>
            </a:pPr>
            <a:r>
              <a:rPr lang="en" sz="2000">
                <a:solidFill>
                  <a:schemeClr val="dk1"/>
                </a:solidFill>
              </a:rPr>
              <a:t>Although scholarship criteria can vary, a general statement of advice still applies.</a:t>
            </a: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Should you be interested in applying for scholarships, it is rare that only academic achievement is sufficient.</a:t>
            </a: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Successful candidates are those who are able to demonstrate extra-curricular involvement either within the school or within the community. </a:t>
            </a: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Such involvement should span a considerable period of time, not just the last year or two. </a:t>
            </a: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In addition to this, leadership experience is strongly recommended, as scholarship committees view this as an asset, and in some cases, </a:t>
            </a:r>
            <a:endParaRPr sz="2000">
              <a:solidFill>
                <a:schemeClr val="dk1"/>
              </a:solidFill>
            </a:endParaRPr>
          </a:p>
          <a:p>
            <a:pPr indent="0" lvl="0" marL="457200" rtl="0" algn="l">
              <a:spcBef>
                <a:spcPts val="0"/>
              </a:spcBef>
              <a:spcAft>
                <a:spcPts val="0"/>
              </a:spcAft>
              <a:buNone/>
            </a:pPr>
            <a:r>
              <a:rPr lang="en" sz="2000">
                <a:solidFill>
                  <a:schemeClr val="dk1"/>
                </a:solidFill>
              </a:rPr>
              <a:t>as a requirement.</a:t>
            </a:r>
            <a:endParaRPr sz="2000">
              <a:solidFill>
                <a:schemeClr val="dk1"/>
              </a:solidFill>
            </a:endParaRPr>
          </a:p>
        </p:txBody>
      </p:sp>
      <p:sp>
        <p:nvSpPr>
          <p:cNvPr id="150" name="Google Shape;150;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6"/>
          <p:cNvSpPr txBox="1"/>
          <p:nvPr/>
        </p:nvSpPr>
        <p:spPr>
          <a:xfrm>
            <a:off x="149838" y="0"/>
            <a:ext cx="8844300" cy="40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800">
                <a:solidFill>
                  <a:srgbClr val="FFFFFF"/>
                </a:solidFill>
              </a:rPr>
              <a:t>Other Considerations</a:t>
            </a:r>
            <a:endParaRPr b="1" sz="2800">
              <a:solidFill>
                <a:srgbClr val="FFFFFF"/>
              </a:solidFill>
            </a:endParaRPr>
          </a:p>
          <a:p>
            <a:pPr indent="0" lvl="0" marL="0" rtl="0" algn="l">
              <a:spcBef>
                <a:spcPts val="0"/>
              </a:spcBef>
              <a:spcAft>
                <a:spcPts val="0"/>
              </a:spcAft>
              <a:buNone/>
            </a:pPr>
            <a:r>
              <a:t/>
            </a:r>
            <a:endParaRPr b="1" sz="2800">
              <a:solidFill>
                <a:srgbClr val="FFFFFF"/>
              </a:solidFill>
            </a:endParaRPr>
          </a:p>
        </p:txBody>
      </p:sp>
      <p:sp>
        <p:nvSpPr>
          <p:cNvPr id="156" name="Google Shape;156;p26"/>
          <p:cNvSpPr txBox="1"/>
          <p:nvPr>
            <p:ph idx="4294967295" type="body"/>
          </p:nvPr>
        </p:nvSpPr>
        <p:spPr>
          <a:xfrm>
            <a:off x="149850" y="863550"/>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2800">
                <a:solidFill>
                  <a:srgbClr val="FFFFFF"/>
                </a:solidFill>
              </a:rPr>
              <a:t>Getting Prepared - Start NOW	!!</a:t>
            </a:r>
            <a:endParaRPr/>
          </a:p>
        </p:txBody>
      </p:sp>
      <p:sp>
        <p:nvSpPr>
          <p:cNvPr id="157" name="Google Shape;157;p26"/>
          <p:cNvSpPr txBox="1"/>
          <p:nvPr/>
        </p:nvSpPr>
        <p:spPr>
          <a:xfrm>
            <a:off x="113250" y="1071750"/>
            <a:ext cx="8593800" cy="3000000"/>
          </a:xfrm>
          <a:prstGeom prst="rect">
            <a:avLst/>
          </a:prstGeom>
          <a:noFill/>
          <a:ln>
            <a:noFill/>
          </a:ln>
        </p:spPr>
        <p:txBody>
          <a:bodyPr anchorCtr="0" anchor="t" bIns="91425" lIns="91425" spcFirstLastPara="1" rIns="91425" wrap="square" tIns="91425">
            <a:noAutofit/>
          </a:bodyPr>
          <a:lstStyle/>
          <a:p>
            <a:pPr indent="-349250" lvl="0" marL="457200" rtl="0" algn="l">
              <a:lnSpc>
                <a:spcPct val="115000"/>
              </a:lnSpc>
              <a:spcBef>
                <a:spcPts val="0"/>
              </a:spcBef>
              <a:spcAft>
                <a:spcPts val="0"/>
              </a:spcAft>
              <a:buSzPts val="1900"/>
              <a:buChar char="●"/>
            </a:pPr>
            <a:r>
              <a:rPr lang="en" sz="1900"/>
              <a:t>I</a:t>
            </a:r>
            <a:r>
              <a:rPr lang="en" sz="1900"/>
              <a:t>t’s never too early to start thinking about scholarships!</a:t>
            </a:r>
            <a:endParaRPr sz="1900"/>
          </a:p>
          <a:p>
            <a:pPr indent="-349250" lvl="0" marL="457200" rtl="0" algn="l">
              <a:lnSpc>
                <a:spcPct val="115000"/>
              </a:lnSpc>
              <a:spcBef>
                <a:spcPts val="0"/>
              </a:spcBef>
              <a:spcAft>
                <a:spcPts val="0"/>
              </a:spcAft>
              <a:buSzPts val="1900"/>
              <a:buChar char="●"/>
            </a:pPr>
            <a:r>
              <a:rPr lang="en" sz="1900"/>
              <a:t>Be aware of your social media presence.</a:t>
            </a:r>
            <a:endParaRPr sz="1900"/>
          </a:p>
          <a:p>
            <a:pPr indent="-349250" lvl="0" marL="457200" rtl="0" algn="l">
              <a:lnSpc>
                <a:spcPct val="115000"/>
              </a:lnSpc>
              <a:spcBef>
                <a:spcPts val="0"/>
              </a:spcBef>
              <a:spcAft>
                <a:spcPts val="0"/>
              </a:spcAft>
              <a:buSzPts val="1900"/>
              <a:buChar char="●"/>
            </a:pPr>
            <a:r>
              <a:rPr lang="en" sz="1900"/>
              <a:t>Students are encouraged to keep track of their participation and leadership at school and in their community as well as any certificates of achievement, recognition, and awards they receive during high school</a:t>
            </a:r>
            <a:endParaRPr sz="1900"/>
          </a:p>
          <a:p>
            <a:pPr indent="-349250" lvl="0" marL="457200" rtl="0" algn="l">
              <a:lnSpc>
                <a:spcPct val="115000"/>
              </a:lnSpc>
              <a:spcBef>
                <a:spcPts val="0"/>
              </a:spcBef>
              <a:spcAft>
                <a:spcPts val="0"/>
              </a:spcAft>
              <a:buSzPts val="1900"/>
              <a:buChar char="●"/>
            </a:pPr>
            <a:r>
              <a:rPr lang="en" sz="1900"/>
              <a:t>Where possible (and safe during these times) get involved</a:t>
            </a:r>
            <a:endParaRPr sz="1900"/>
          </a:p>
          <a:p>
            <a:pPr indent="-349250" lvl="0" marL="457200" rtl="0" algn="l">
              <a:lnSpc>
                <a:spcPct val="115000"/>
              </a:lnSpc>
              <a:spcBef>
                <a:spcPts val="0"/>
              </a:spcBef>
              <a:spcAft>
                <a:spcPts val="0"/>
              </a:spcAft>
              <a:buSzPts val="1900"/>
              <a:buChar char="●"/>
            </a:pPr>
            <a:r>
              <a:rPr lang="en" sz="1900"/>
              <a:t>Complete as many scholarships as you can and remember to incorporate your experiences in your responses - don’t re-write your resume in the answer section</a:t>
            </a:r>
            <a:endParaRPr sz="1900"/>
          </a:p>
          <a:p>
            <a:pPr indent="0" lvl="0" marL="914400" rtl="0" algn="l">
              <a:spcBef>
                <a:spcPts val="1600"/>
              </a:spcBef>
              <a:spcAft>
                <a:spcPts val="0"/>
              </a:spcAft>
              <a:buNone/>
            </a:pPr>
            <a:r>
              <a:t/>
            </a:r>
            <a:endParaRPr sz="2000">
              <a:solidFill>
                <a:schemeClr val="dk1"/>
              </a:solidFill>
            </a:endParaRPr>
          </a:p>
        </p:txBody>
      </p:sp>
      <p:sp>
        <p:nvSpPr>
          <p:cNvPr id="158" name="Google Shape;158;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27"/>
          <p:cNvSpPr txBox="1"/>
          <p:nvPr/>
        </p:nvSpPr>
        <p:spPr>
          <a:xfrm>
            <a:off x="149838" y="0"/>
            <a:ext cx="8844300" cy="40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800">
                <a:solidFill>
                  <a:srgbClr val="FFFFFF"/>
                </a:solidFill>
              </a:rPr>
              <a:t>Sample Questions</a:t>
            </a:r>
            <a:endParaRPr b="1" sz="2800">
              <a:solidFill>
                <a:srgbClr val="FFFFFF"/>
              </a:solidFill>
            </a:endParaRPr>
          </a:p>
          <a:p>
            <a:pPr indent="0" lvl="0" marL="0" rtl="0" algn="l">
              <a:spcBef>
                <a:spcPts val="0"/>
              </a:spcBef>
              <a:spcAft>
                <a:spcPts val="0"/>
              </a:spcAft>
              <a:buNone/>
            </a:pPr>
            <a:r>
              <a:t/>
            </a:r>
            <a:endParaRPr b="1" sz="2800">
              <a:solidFill>
                <a:srgbClr val="FFFFFF"/>
              </a:solidFill>
            </a:endParaRPr>
          </a:p>
        </p:txBody>
      </p:sp>
      <p:sp>
        <p:nvSpPr>
          <p:cNvPr id="164" name="Google Shape;164;p27"/>
          <p:cNvSpPr txBox="1"/>
          <p:nvPr>
            <p:ph idx="4294967295" type="body"/>
          </p:nvPr>
        </p:nvSpPr>
        <p:spPr>
          <a:xfrm>
            <a:off x="149850" y="863550"/>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2800">
                <a:solidFill>
                  <a:srgbClr val="FFFFFF"/>
                </a:solidFill>
              </a:rPr>
              <a:t>Getting Prepared - Start NOW	!!</a:t>
            </a:r>
            <a:endParaRPr/>
          </a:p>
        </p:txBody>
      </p:sp>
      <p:sp>
        <p:nvSpPr>
          <p:cNvPr id="165" name="Google Shape;165;p27"/>
          <p:cNvSpPr txBox="1"/>
          <p:nvPr/>
        </p:nvSpPr>
        <p:spPr>
          <a:xfrm>
            <a:off x="113250" y="863550"/>
            <a:ext cx="8593800" cy="3000000"/>
          </a:xfrm>
          <a:prstGeom prst="rect">
            <a:avLst/>
          </a:prstGeom>
          <a:noFill/>
          <a:ln>
            <a:noFill/>
          </a:ln>
        </p:spPr>
        <p:txBody>
          <a:bodyPr anchorCtr="0" anchor="t" bIns="91425" lIns="91425" spcFirstLastPara="1" rIns="91425" wrap="square" tIns="91425">
            <a:noAutofit/>
          </a:bodyPr>
          <a:lstStyle/>
          <a:p>
            <a:pPr indent="-355600" lvl="0" marL="457200" rtl="0" algn="l">
              <a:spcBef>
                <a:spcPts val="0"/>
              </a:spcBef>
              <a:spcAft>
                <a:spcPts val="0"/>
              </a:spcAft>
              <a:buClr>
                <a:schemeClr val="dk1"/>
              </a:buClr>
              <a:buSzPts val="2000"/>
              <a:buChar char="●"/>
            </a:pPr>
            <a:r>
              <a:rPr lang="en" sz="2000">
                <a:solidFill>
                  <a:schemeClr val="dk1"/>
                </a:solidFill>
              </a:rPr>
              <a:t>How has the COVID-19 pandemic </a:t>
            </a:r>
            <a:r>
              <a:rPr lang="en" sz="2000">
                <a:solidFill>
                  <a:schemeClr val="dk1"/>
                </a:solidFill>
              </a:rPr>
              <a:t>affected</a:t>
            </a:r>
            <a:r>
              <a:rPr lang="en" sz="2000">
                <a:solidFill>
                  <a:schemeClr val="dk1"/>
                </a:solidFill>
              </a:rPr>
              <a:t> you and what have you done in response to the pandemic? </a:t>
            </a: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Describe your most significant volunteer contribution. Why did you do it? How did it affect others?</a:t>
            </a: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Describe a time when you took the initiative to address an unmet need at school or in the community. What was the need? What did you do? What was the impact?</a:t>
            </a: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Describe a leadership role that was meaningful to you. How did you establish a goal? Describe the steps you took to reach the goal. What were the results? What challenges did you face  within your group and how did you resolve them? Overall, what did you learn about      leading others through this experience?</a:t>
            </a:r>
            <a:endParaRPr sz="2000">
              <a:solidFill>
                <a:schemeClr val="dk1"/>
              </a:solidFill>
            </a:endParaRPr>
          </a:p>
        </p:txBody>
      </p:sp>
      <p:sp>
        <p:nvSpPr>
          <p:cNvPr id="166" name="Google Shape;166;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28"/>
          <p:cNvSpPr txBox="1"/>
          <p:nvPr/>
        </p:nvSpPr>
        <p:spPr>
          <a:xfrm>
            <a:off x="149838" y="0"/>
            <a:ext cx="8844300" cy="40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800">
                <a:solidFill>
                  <a:srgbClr val="FFFFFF"/>
                </a:solidFill>
              </a:rPr>
              <a:t>Thank You!</a:t>
            </a:r>
            <a:endParaRPr b="1" sz="2800">
              <a:solidFill>
                <a:srgbClr val="FFFFFF"/>
              </a:solidFill>
            </a:endParaRPr>
          </a:p>
          <a:p>
            <a:pPr indent="0" lvl="0" marL="0" rtl="0" algn="l">
              <a:spcBef>
                <a:spcPts val="0"/>
              </a:spcBef>
              <a:spcAft>
                <a:spcPts val="0"/>
              </a:spcAft>
              <a:buNone/>
            </a:pPr>
            <a:r>
              <a:t/>
            </a:r>
            <a:endParaRPr b="1" sz="2800">
              <a:solidFill>
                <a:srgbClr val="FFFFFF"/>
              </a:solidFill>
            </a:endParaRPr>
          </a:p>
        </p:txBody>
      </p:sp>
      <p:sp>
        <p:nvSpPr>
          <p:cNvPr id="172" name="Google Shape;172;p28"/>
          <p:cNvSpPr txBox="1"/>
          <p:nvPr>
            <p:ph idx="4294967295" type="body"/>
          </p:nvPr>
        </p:nvSpPr>
        <p:spPr>
          <a:xfrm>
            <a:off x="149850" y="863550"/>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2800">
                <a:solidFill>
                  <a:srgbClr val="FFFFFF"/>
                </a:solidFill>
              </a:rPr>
              <a:t>Getting Prepared - Start NOW	!!</a:t>
            </a:r>
            <a:endParaRPr/>
          </a:p>
        </p:txBody>
      </p:sp>
      <p:sp>
        <p:nvSpPr>
          <p:cNvPr id="173" name="Google Shape;173;p28"/>
          <p:cNvSpPr txBox="1"/>
          <p:nvPr/>
        </p:nvSpPr>
        <p:spPr>
          <a:xfrm>
            <a:off x="113250" y="1071750"/>
            <a:ext cx="8593800" cy="300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000">
              <a:solidFill>
                <a:schemeClr val="dk1"/>
              </a:solidFill>
            </a:endParaRPr>
          </a:p>
          <a:p>
            <a:pPr indent="0" lvl="0" marL="914400" rtl="0" algn="l">
              <a:spcBef>
                <a:spcPts val="0"/>
              </a:spcBef>
              <a:spcAft>
                <a:spcPts val="0"/>
              </a:spcAft>
              <a:buNone/>
            </a:pPr>
            <a:r>
              <a:t/>
            </a:r>
            <a:endParaRPr sz="2000">
              <a:solidFill>
                <a:schemeClr val="dk1"/>
              </a:solidFill>
            </a:endParaRPr>
          </a:p>
        </p:txBody>
      </p:sp>
      <p:pic>
        <p:nvPicPr>
          <p:cNvPr id="174" name="Google Shape;174;p28"/>
          <p:cNvPicPr preferRelativeResize="0"/>
          <p:nvPr/>
        </p:nvPicPr>
        <p:blipFill>
          <a:blip r:embed="rId3">
            <a:alphaModFix/>
          </a:blip>
          <a:stretch>
            <a:fillRect/>
          </a:stretch>
        </p:blipFill>
        <p:spPr>
          <a:xfrm>
            <a:off x="2441159" y="1291750"/>
            <a:ext cx="3826176" cy="2868701"/>
          </a:xfrm>
          <a:prstGeom prst="rect">
            <a:avLst/>
          </a:prstGeom>
          <a:noFill/>
          <a:ln>
            <a:noFill/>
          </a:ln>
        </p:spPr>
      </p:pic>
      <p:sp>
        <p:nvSpPr>
          <p:cNvPr id="175" name="Google Shape;175;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YRDSB Document" ma:contentTypeID="0x010100EA4BA40101B6AA4DB2B44F01F8A02F5E00E10937E84B37F1479127847D9159E2A3" ma:contentTypeVersion="2" ma:contentTypeDescription="" ma:contentTypeScope="" ma:versionID="54e9357eff72c8222cbb63b36ef64b31">
  <xsd:schema xmlns:xsd="http://www.w3.org/2001/XMLSchema" xmlns:xs="http://www.w3.org/2001/XMLSchema" xmlns:p="http://schemas.microsoft.com/office/2006/metadata/properties" xmlns:ns2="89d338fe-8af4-4950-9f9d-8f54e8c838d1" targetNamespace="http://schemas.microsoft.com/office/2006/metadata/properties" ma:root="true" ma:fieldsID="251427ff0e705147ff0fcf0dea3fe4c3" ns2:_="">
    <xsd:import namespace="89d338fe-8af4-4950-9f9d-8f54e8c838d1"/>
    <xsd:element name="properties">
      <xsd:complexType>
        <xsd:sequence>
          <xsd:element name="documentManagement">
            <xsd:complexType>
              <xsd:all>
                <xsd:element ref="ns2:Document_x0020_Owner"/>
                <xsd:element ref="ns2:Document_x0020_Author_x0028_s_x0029_" minOccurs="0"/>
                <xsd:element ref="ns2:Document_x0020_Description" minOccurs="0"/>
                <xsd:element ref="ns2:WWW_x0020_Conte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9d338fe-8af4-4950-9f9d-8f54e8c838d1" elementFormDefault="qualified">
    <xsd:import namespace="http://schemas.microsoft.com/office/2006/documentManagement/types"/>
    <xsd:import namespace="http://schemas.microsoft.com/office/infopath/2007/PartnerControls"/>
    <xsd:element name="Document_x0020_Owner" ma:index="2" ma:displayName="Document Owner" ma:internalName="Document_x0020_Owner" ma:readOnly="false">
      <xsd:simpleType>
        <xsd:restriction base="dms:Text">
          <xsd:maxLength value="255"/>
        </xsd:restriction>
      </xsd:simpleType>
    </xsd:element>
    <xsd:element name="Document_x0020_Author_x0028_s_x0029_" ma:index="4" nillable="true" ma:displayName="Document Author(s)" ma:internalName="Document_x0020_Author_x0028_s_x0029_">
      <xsd:simpleType>
        <xsd:restriction base="dms:Text">
          <xsd:maxLength value="255"/>
        </xsd:restriction>
      </xsd:simpleType>
    </xsd:element>
    <xsd:element name="Document_x0020_Description" ma:index="5" nillable="true" ma:displayName="Document Description" ma:internalName="Document_x0020_Description">
      <xsd:simpleType>
        <xsd:restriction base="dms:Note">
          <xsd:maxLength value="255"/>
        </xsd:restriction>
      </xsd:simpleType>
    </xsd:element>
    <xsd:element name="WWW_x0020_Content" ma:index="6" nillable="true" ma:displayName="WWW Content" ma:default="No" ma:format="Dropdown" ma:internalName="WWW_x0020_Content">
      <xsd:simpleType>
        <xsd:restriction base="dms:Choice">
          <xsd:enumeration value="Yes"/>
          <xsd:enumeration value="No"/>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9" ma:displayName="Content Type"/>
        <xsd:element ref="dc:title" maxOccurs="1" ma:index="1" ma:displayName="Title"/>
        <xsd:element ref="dc:subject" minOccurs="0" maxOccurs="1"/>
        <xsd:element ref="dc:description" minOccurs="0" maxOccurs="1"/>
        <xsd:element name="keywords" maxOccurs="1" ma:index="3" ma:displayName="Keywords">
          <xsd:simpleType xmlns:xs="http://www.w3.org/2001/XMLSchema">
            <xsd:restriction base="xsd:string">
              <xsd:minLength value="1"/>
            </xsd:restriction>
          </xsd:simpleType>
        </xsd:element>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ocument_x0020_Description xmlns="89d338fe-8af4-4950-9f9d-8f54e8c838d1" xsi:nil="true"/>
    <Document_x0020_Owner xmlns="89d338fe-8af4-4950-9f9d-8f54e8c838d1">Erin Gray</Document_x0020_Owner>
    <WWW_x0020_Content xmlns="89d338fe-8af4-4950-9f9d-8f54e8c838d1">No</WWW_x0020_Content>
    <Document_x0020_Author_x0028_s_x0029_ xmlns="89d338fe-8af4-4950-9f9d-8f54e8c838d1" xsi:nil="true"/>
  </documentManagement>
</p:properties>
</file>

<file path=customXml/itemProps1.xml><?xml version="1.0" encoding="utf-8"?>
<ds:datastoreItem xmlns:ds="http://schemas.openxmlformats.org/officeDocument/2006/customXml" ds:itemID="{39E25945-B16E-430B-8E69-48EF9228AA65}"/>
</file>

<file path=customXml/itemProps2.xml><?xml version="1.0" encoding="utf-8"?>
<ds:datastoreItem xmlns:ds="http://schemas.openxmlformats.org/officeDocument/2006/customXml" ds:itemID="{5CDD967F-CD9D-4182-903A-6C34E516C8FF}"/>
</file>

<file path=customXml/itemProps3.xml><?xml version="1.0" encoding="utf-8"?>
<ds:datastoreItem xmlns:ds="http://schemas.openxmlformats.org/officeDocument/2006/customXml" ds:itemID="{B26A39BE-63DB-4B77-B052-285B50944D06}"/>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SDSS  Scholarship Workshop for Parents</dc:title>
  <cp:keywords>Scholarship Parents</cp:keyword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0x010100EA4BA40101B6AA4DB2B44F01F8A02F5E00E10937E84B37F1479127847D9159E2A3</vt:lpwstr>
  </property>
</Properties>
</file>