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Playfair Display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  <p:embeddedFont>
      <p:font typeface="Oswald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Montserrat-italic.fntdata"/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1" Type="http://schemas.openxmlformats.org/officeDocument/2006/relationships/font" Target="fonts/PlayfairDisplay-bold.fntdata"/><Relationship Id="rId3" Type="http://schemas.openxmlformats.org/officeDocument/2006/relationships/presProps" Target="presProps.xml"/><Relationship Id="rId25" Type="http://schemas.openxmlformats.org/officeDocument/2006/relationships/font" Target="fonts/Montserrat-bold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0" Type="http://schemas.openxmlformats.org/officeDocument/2006/relationships/font" Target="fonts/PlayfairDisplay-regular.fntdata"/><Relationship Id="rId2" Type="http://schemas.openxmlformats.org/officeDocument/2006/relationships/viewProps" Target="viewProps.xml"/><Relationship Id="rId29" Type="http://schemas.openxmlformats.org/officeDocument/2006/relationships/font" Target="fonts/Oswald-bold.fntdata"/><Relationship Id="rId16" Type="http://schemas.openxmlformats.org/officeDocument/2006/relationships/slide" Target="slides/slide11.xml"/><Relationship Id="rId24" Type="http://schemas.openxmlformats.org/officeDocument/2006/relationships/font" Target="fonts/Montserrat-regular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customXml" Target="../customXml/item3.xml"/><Relationship Id="rId23" Type="http://schemas.openxmlformats.org/officeDocument/2006/relationships/font" Target="fonts/PlayfairDisplay-boldItalic.fntdata"/><Relationship Id="rId28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2.xml"/><Relationship Id="rId22" Type="http://schemas.openxmlformats.org/officeDocument/2006/relationships/font" Target="fonts/PlayfairDisplay-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itefast.com/?s=APA#_Webpage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eneca.libguides.com/c.php?g=20762&amp;p=121143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eneca.libguides.com/c.php?g=20762&amp;p=121144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4d517a5a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4d517a5a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a60a926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a60a926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b6b69ee6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b6b69ee6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b6b69ee6b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b6b69ee6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b6b69ee6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b6b69ee6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39623034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39623034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accent5"/>
                </a:solidFill>
                <a:hlinkClick r:id="rId2"/>
              </a:rPr>
              <a:t>https://www.citefast.com/?s=APA#_Webpage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33937094d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33937094d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33937094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33937094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accent5"/>
                </a:solidFill>
                <a:hlinkClick r:id="rId2"/>
              </a:rPr>
              <a:t>https://seneca.libguides.com/c.php?g=20762&amp;p=121143</a:t>
            </a: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33937094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33937094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4b084514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4b084514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400" u="sng">
                <a:solidFill>
                  <a:schemeClr val="dk2"/>
                </a:solidFill>
                <a:hlinkClick r:id="rId2"/>
              </a:rPr>
              <a:t>https://seneca.libguides.com/c.php?g=20762&amp;p=121144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4b084514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4b084514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b6b69ee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b6b69ee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4d517a5a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4d517a5a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1.jpg"/><Relationship Id="rId5" Type="http://schemas.openxmlformats.org/officeDocument/2006/relationships/image" Target="../media/image13.png"/><Relationship Id="rId6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citefast.com/?s=APA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www.citefast.com/?s=APA7#_Book" TargetMode="External"/><Relationship Id="rId6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hyperlink" Target="https://www.citefast.com/?s=APA#_Webpage" TargetMode="External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eneca.libguides.com/c.php?g=20762&amp;p=121143" TargetMode="External"/><Relationship Id="rId4" Type="http://schemas.openxmlformats.org/officeDocument/2006/relationships/image" Target="../media/image5.png"/><Relationship Id="rId5" Type="http://schemas.openxmlformats.org/officeDocument/2006/relationships/hyperlink" Target="https://seneca.libguides.com/c.php?g=20762&amp;p=121143" TargetMode="External"/><Relationship Id="rId6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lung.ca/lung-health/lung-info/respiratory-system" TargetMode="External"/><Relationship Id="rId4" Type="http://schemas.openxmlformats.org/officeDocument/2006/relationships/hyperlink" Target="https://doi.org/10.1016/j.appdev.2008.12.010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eneca.libguides.com/c.php?g=20762&amp;p=121144" TargetMode="External"/><Relationship Id="rId4" Type="http://schemas.openxmlformats.org/officeDocument/2006/relationships/image" Target="../media/image20.png"/><Relationship Id="rId5" Type="http://schemas.openxmlformats.org/officeDocument/2006/relationships/hyperlink" Target="https://seneca.libguides.com/c.php?g=20762&amp;p=121144" TargetMode="External"/><Relationship Id="rId6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lung.ca/lung-health/lung-info/respiratory-system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owl.purdue.edu/owl/research_and_citation/chicago_manual_17th_edition/cmos_formatting_and_style_guide/cmos_author_date_sample_paper.html" TargetMode="External"/><Relationship Id="rId4" Type="http://schemas.openxmlformats.org/officeDocument/2006/relationships/hyperlink" Target="https://owl.purdue.edu/owl/research_and_citation/apa_style/apa_formatting_and_style_guide/apa_sample_paper.html" TargetMode="External"/><Relationship Id="rId5" Type="http://schemas.openxmlformats.org/officeDocument/2006/relationships/image" Target="../media/image8.png"/><Relationship Id="rId6" Type="http://schemas.openxmlformats.org/officeDocument/2006/relationships/hyperlink" Target="https://owl.purdue.edu/owl/research_and_citation/apa_style/apa_formatting_and_style_guide/apa_sample_paper.html" TargetMode="External"/><Relationship Id="rId7" Type="http://schemas.openxmlformats.org/officeDocument/2006/relationships/image" Target="../media/image17.png"/><Relationship Id="rId8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8350" y="3550650"/>
            <a:ext cx="2546550" cy="159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"/>
            <a:ext cx="9144000" cy="23134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>
            <p:ph type="ctrTitle"/>
          </p:nvPr>
        </p:nvSpPr>
        <p:spPr>
          <a:xfrm>
            <a:off x="344250" y="1821650"/>
            <a:ext cx="8455500" cy="172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APA Style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(American Psychological Association)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344250" y="3550650"/>
            <a:ext cx="2474100" cy="7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by Step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Process- </a:t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4900" y="3550650"/>
            <a:ext cx="3434851" cy="1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4325700" y="4693225"/>
            <a:ext cx="10392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Science</a:t>
            </a:r>
            <a:endParaRPr sz="1800"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250" y="4333450"/>
            <a:ext cx="2474100" cy="78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Learning Goals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 am learning to….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AutoNum type="alphaL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Format my references using APA style.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lphaL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Access information to assist in creating a properly formatted APA reference list.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lphaL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Identify what needs to be cited and why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When to use APA?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-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At Sutton D. H. S, APA style formatting is used in the social science disciplines such as psychology, sociology, family studies and some science courses.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575" y="2105900"/>
            <a:ext cx="352425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922" y="2359075"/>
            <a:ext cx="4862652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00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Why should I cite?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922650"/>
            <a:ext cx="5903400" cy="39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Because it identifies and credits sources used in research papers, essays, or projects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To show your reader that you have done proper research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To acknowledge other people’s research and ideas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To be able to access the material at a  later date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-"/>
            </a:pPr>
            <a:r>
              <a:rPr lang="en" sz="2200">
                <a:highlight>
                  <a:srgbClr val="FFE599"/>
                </a:highlight>
                <a:latin typeface="Arial"/>
                <a:ea typeface="Arial"/>
                <a:cs typeface="Arial"/>
                <a:sym typeface="Arial"/>
              </a:rPr>
              <a:t>** To avoid plagiarism </a:t>
            </a:r>
            <a:endParaRPr sz="2200">
              <a:highlight>
                <a:srgbClr val="FFE59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E599"/>
              </a:highlight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900" y="313550"/>
            <a:ext cx="2406400" cy="16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5675" y="2106925"/>
            <a:ext cx="2618350" cy="20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341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</a:rPr>
              <a:t>What is plagiarism?</a:t>
            </a:r>
            <a:endParaRPr sz="3000">
              <a:highlight>
                <a:srgbClr val="F8E71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63" y="1093125"/>
            <a:ext cx="7734275" cy="3452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350" y="92050"/>
            <a:ext cx="8955300" cy="49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Where to go for APA help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242400" y="1017725"/>
            <a:ext cx="8901600" cy="11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Citefast.com  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- online tool to generate your APA citations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4175" y="2127725"/>
            <a:ext cx="5721980" cy="271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6799" y="2917925"/>
            <a:ext cx="1914250" cy="179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825" y="300425"/>
            <a:ext cx="2920500" cy="34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Select source type 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(book, website etc…)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Enter key information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Extend your reference: Click on Manual Entry to add additional details for each source used.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lphaL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Copy and paste details into your final reference</a:t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2325" y="425975"/>
            <a:ext cx="5834751" cy="34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9624" y="2087425"/>
            <a:ext cx="1914250" cy="179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322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Areas to use to support your references</a:t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895250"/>
            <a:ext cx="8520600" cy="17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Seneca College APA Manual reference support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21135" t="0"/>
          <a:stretch/>
        </p:blipFill>
        <p:spPr>
          <a:xfrm>
            <a:off x="1831850" y="1911600"/>
            <a:ext cx="4321975" cy="302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823882">
            <a:off x="5392624" y="1570675"/>
            <a:ext cx="1460275" cy="146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Reference List - Exemplar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Hart-Davis, A. (2014). </a:t>
            </a:r>
            <a:r>
              <a:rPr i="1"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science book</a:t>
            </a:r>
            <a:r>
              <a:rPr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New York, New York: DK.</a:t>
            </a:r>
            <a:endParaRPr sz="16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Lung Association. (2016, December 10). Respiratory system | the lung association. </a:t>
            </a:r>
            <a:endParaRPr sz="16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Retrieved from </a:t>
            </a:r>
            <a:r>
              <a:rPr lang="en" sz="1600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https://www.lung.ca/lung-health/lung-info/respiratory-system</a:t>
            </a:r>
            <a:endParaRPr sz="16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Pempek, T.A., Yermolayeva, Y.A., &amp; Calvert, S.L. (2009). College students' social networking </a:t>
            </a:r>
            <a:endParaRPr sz="16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experiences on Facebook. </a:t>
            </a:r>
            <a:r>
              <a:rPr i="1" lang="en" sz="16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Journal of Applied Developmental Psychology, 3</a:t>
            </a:r>
            <a:r>
              <a:rPr lang="en" sz="16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(2)</a:t>
            </a:r>
            <a:r>
              <a:rPr i="1" lang="en" sz="16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endParaRPr i="1" sz="16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227-238. </a:t>
            </a:r>
            <a:r>
              <a:rPr lang="en" sz="1600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https://doi.org/10.1016/j.appdev.2008.12.010</a:t>
            </a:r>
            <a:endParaRPr sz="16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316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Formatting to Remember</a:t>
            </a:r>
            <a:endParaRPr/>
          </a:p>
        </p:txBody>
      </p:sp>
      <p:pic>
        <p:nvPicPr>
          <p:cNvPr id="132" name="Google Shape;132;p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2000" y="99325"/>
            <a:ext cx="5570300" cy="4891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650" y="1721200"/>
            <a:ext cx="2332175" cy="2189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230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Formatting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311700" y="802750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Alphabetize your sources using the author’s last name.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A-Z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Double space between each source.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Perrella (2019) How to reference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Perrella (2019) How to reference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Indent after the first line of a source.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Lung Association. (2016, December 10). Respiratory system | the lung association. </a:t>
            </a:r>
            <a:endParaRPr sz="16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Retrieved from </a:t>
            </a:r>
            <a:r>
              <a:rPr lang="en" sz="1600" u="sng">
                <a:solidFill>
                  <a:schemeClr val="accent5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https://www.lung.ca/lung-health/lung-info/respiratory-system</a:t>
            </a:r>
            <a:endParaRPr sz="16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highlight>
                  <a:srgbClr val="F8E71C"/>
                </a:highlight>
                <a:latin typeface="Oswald"/>
                <a:ea typeface="Oswald"/>
                <a:cs typeface="Oswald"/>
                <a:sym typeface="Oswald"/>
              </a:rPr>
              <a:t>Sample of Student Paper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5065800" y="1707725"/>
            <a:ext cx="3610200" cy="10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Check out the following link for a sample paper in APA Style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5812" y="2838138"/>
            <a:ext cx="3778025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26726" y="2030863"/>
            <a:ext cx="1081776" cy="108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1170125"/>
            <a:ext cx="4761000" cy="366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Success Criteria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6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 have learned to….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AutoNum type="alphaL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Format my references using APA style.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lphaL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Access information to assist me when I create an APA formatted reference list.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lphaL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Identify what information needs to be sourced and use the correct format in my projects.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C55033635180E24C82467B0E46543C7C" ma:contentTypeVersion="2" ma:contentTypeDescription="" ma:contentTypeScope="" ma:versionID="97364b5aa8f3e0478a037c991f8bac91">
  <xsd:schema xmlns:xsd="http://www.w3.org/2001/XMLSchema" xmlns:xs="http://www.w3.org/2001/XMLSchema" xmlns:p="http://schemas.microsoft.com/office/2006/metadata/properties" xmlns:ns2="75ac27a5-7459-40a7-952a-2e048ccf4483" targetNamespace="http://schemas.microsoft.com/office/2006/metadata/properties" ma:root="true" ma:fieldsID="a01a1613db4f712e47a242fff7adee16" ns2:_="">
    <xsd:import namespace="75ac27a5-7459-40a7-952a-2e048ccf4483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c27a5-7459-40a7-952a-2e048ccf4483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75ac27a5-7459-40a7-952a-2e048ccf4483">SDHS Library</Document_x0020_Owner>
    <Document_x0020_Author_x0028_s_x0029_ xmlns="75ac27a5-7459-40a7-952a-2e048ccf4483" xsi:nil="true"/>
    <Document_x0020_Description xmlns="75ac27a5-7459-40a7-952a-2e048ccf4483" xsi:nil="true"/>
    <WWW_x0020_Content xmlns="75ac27a5-7459-40a7-952a-2e048ccf4483">No</WWW_x0020_Content>
  </documentManagement>
</p:properties>
</file>

<file path=customXml/itemProps1.xml><?xml version="1.0" encoding="utf-8"?>
<ds:datastoreItem xmlns:ds="http://schemas.openxmlformats.org/officeDocument/2006/customXml" ds:itemID="{E78441DE-525B-40C5-B6D1-474FFC1BF42D}"/>
</file>

<file path=customXml/itemProps2.xml><?xml version="1.0" encoding="utf-8"?>
<ds:datastoreItem xmlns:ds="http://schemas.openxmlformats.org/officeDocument/2006/customXml" ds:itemID="{10B39A34-6946-486D-8EBE-7111B2F6D173}"/>
</file>

<file path=customXml/itemProps3.xml><?xml version="1.0" encoding="utf-8"?>
<ds:datastoreItem xmlns:ds="http://schemas.openxmlformats.org/officeDocument/2006/customXml" ds:itemID="{D440C4E3-563F-4F66-832F-5344D31FE7CE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APA​ Guide</dc:title>
  <cp:keywords>APA, reference</cp:keyword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0x010100EA4BA40101B6AA4DB2B44F01F8A02F5E00C55033635180E24C82467B0E46543C7C</vt:lpwstr>
  </property>
</Properties>
</file>