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Oswald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presProps" Target="pres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20" Type="http://schemas.openxmlformats.org/officeDocument/2006/relationships/font" Target="fonts/Oswald-bold.fntdata"/><Relationship Id="rId2" Type="http://schemas.openxmlformats.org/officeDocument/2006/relationships/viewProps" Target="view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notesMaster" Target="notesMasters/notes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font" Target="fonts/Oswald-regular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citefast.com/?s=Chicago#_Webpage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lib.uwo.ca/files/styleguides/ChicagoNotesBibliography.pdf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79023a186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79023a186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a5f9e3e8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a5f9e3e8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c25e2bf3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c25e2bf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c25e2bf38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c25e2bf38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c3162148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c316214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c4a9b646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c4a9b646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https://www.citefast.com/?s=Chicago#_Webpage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7c4a9b6463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7c4a9b646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7c25e2bf38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7c25e2bf38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9023a1867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79023a186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911904a3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7911904a3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79023a1867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79023a1867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https://www.lib.uwo.ca/files/styleguides/ChicagoNotesBibliography.pdf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911904a3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7911904a3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citefast.com" TargetMode="External"/><Relationship Id="rId4" Type="http://schemas.openxmlformats.org/officeDocument/2006/relationships/hyperlink" Target="https://www.citefast.com/?s=Chicago#_Webpage" TargetMode="External"/><Relationship Id="rId5" Type="http://schemas.openxmlformats.org/officeDocument/2006/relationships/image" Target="../media/image7.png"/><Relationship Id="rId6" Type="http://schemas.openxmlformats.org/officeDocument/2006/relationships/hyperlink" Target="https://www.citefast.com/?s=Chicago#_Webpage" TargetMode="External"/><Relationship Id="rId7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hyperlink" Target="https://www.citefast.com/?s=Chicago#_Webpage" TargetMode="External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chicagomanualofstyle.org/tools_citationguide/citation-guide-2.html" TargetMode="External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hyperlink" Target="https://owl.purdue.edu/owl/research_and_citation/chicago_manual_17th_edition/cmos_formatting_and_style_guide/cmos_author_date_sample_paper.html" TargetMode="External"/><Relationship Id="rId5" Type="http://schemas.openxmlformats.org/officeDocument/2006/relationships/image" Target="../media/image3.png"/><Relationship Id="rId6" Type="http://schemas.openxmlformats.org/officeDocument/2006/relationships/hyperlink" Target="https://owl.purdue.edu/owl/research_and_citation/chicago_manual_17th_edition/cmos_formatting_and_style_guide/cmos_author_date_sample_paper.html" TargetMode="External"/><Relationship Id="rId7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hyperlink" Target="https://www.chicagomanualofstyle.org/tools_citationguide/citation-guide-2.html" TargetMode="External"/><Relationship Id="rId5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7675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Chicago Manual Author-Date Style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for Geography</a:t>
            </a: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highlight>
                  <a:srgbClr val="F8E71C"/>
                </a:highlight>
              </a:rPr>
              <a:t>Learning Goals</a:t>
            </a:r>
            <a:endParaRPr sz="3600"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 will learn to….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eriod"/>
            </a:pPr>
            <a:r>
              <a:rPr lang="en">
                <a:solidFill>
                  <a:schemeClr val="dk1"/>
                </a:solidFill>
              </a:rPr>
              <a:t>Access information to assist in creating a bibliography following Chicago Manual format. 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eriod"/>
            </a:pPr>
            <a:r>
              <a:rPr lang="en">
                <a:solidFill>
                  <a:schemeClr val="dk1"/>
                </a:solidFill>
              </a:rPr>
              <a:t>F</a:t>
            </a:r>
            <a:r>
              <a:rPr lang="en">
                <a:solidFill>
                  <a:schemeClr val="dk1"/>
                </a:solidFill>
              </a:rPr>
              <a:t>ormat my bibliography using Chicago Manual style.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layfair Display"/>
              <a:buAutoNum type="alphaLcPeriod"/>
            </a:pPr>
            <a:r>
              <a:rPr lang="en">
                <a:solidFill>
                  <a:schemeClr val="dk1"/>
                </a:solidFill>
              </a:rPr>
              <a:t>Access resources to assist in creating </a:t>
            </a:r>
            <a:r>
              <a:rPr b="1" lang="en">
                <a:solidFill>
                  <a:schemeClr val="dk1"/>
                </a:solidFill>
              </a:rPr>
              <a:t>in-text</a:t>
            </a:r>
            <a:r>
              <a:rPr lang="en">
                <a:solidFill>
                  <a:schemeClr val="dk1"/>
                </a:solidFill>
              </a:rPr>
              <a:t> citations following the Chicago Manual Author-Date format.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eriod"/>
            </a:pPr>
            <a:r>
              <a:rPr lang="en">
                <a:solidFill>
                  <a:schemeClr val="dk1"/>
                </a:solidFill>
              </a:rPr>
              <a:t>Identify what needs to be cited and why</a:t>
            </a:r>
            <a:r>
              <a:rPr lang="en" sz="2400">
                <a:solidFill>
                  <a:schemeClr val="dk1"/>
                </a:solidFill>
              </a:rPr>
              <a:t>.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8E71C"/>
                </a:highlight>
              </a:rPr>
              <a:t>When to use this Chicago Style Author-Date format?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This particular </a:t>
            </a:r>
            <a:r>
              <a:rPr lang="en" sz="2400">
                <a:solidFill>
                  <a:srgbClr val="000000"/>
                </a:solidFill>
              </a:rPr>
              <a:t>Chicago style is used specifically in </a:t>
            </a:r>
            <a:r>
              <a:rPr b="1" lang="en" sz="3000">
                <a:solidFill>
                  <a:srgbClr val="000000"/>
                </a:solidFill>
              </a:rPr>
              <a:t>Geography classes</a:t>
            </a:r>
            <a:r>
              <a:rPr b="1" lang="en" sz="3000"/>
              <a:t> </a:t>
            </a:r>
            <a:endParaRPr b="1" sz="30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7600" y="2415275"/>
            <a:ext cx="3954576" cy="2636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200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</a:rPr>
              <a:t>Why should I cite?</a:t>
            </a:r>
            <a:endParaRPr sz="3000">
              <a:highlight>
                <a:srgbClr val="F8E71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922650"/>
            <a:ext cx="5903400" cy="39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-"/>
            </a:pPr>
            <a:r>
              <a:rPr lang="en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Because it identifies and credits sources used in research papers, essays, or projects</a:t>
            </a:r>
            <a:endParaRPr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-"/>
            </a:pPr>
            <a:r>
              <a:rPr lang="en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show your reader that you have done proper research</a:t>
            </a:r>
            <a:endParaRPr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-"/>
            </a:pPr>
            <a:r>
              <a:rPr lang="en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acknowledge other people’s research and ideas  </a:t>
            </a:r>
            <a:endParaRPr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-"/>
            </a:pPr>
            <a:r>
              <a:rPr lang="en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be able to access the material </a:t>
            </a:r>
            <a:r>
              <a:rPr lang="en" sz="2200">
                <a:solidFill>
                  <a:srgbClr val="000000"/>
                </a:solidFill>
              </a:rPr>
              <a:t>at</a:t>
            </a:r>
            <a:r>
              <a:rPr lang="en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 later date</a:t>
            </a:r>
            <a:endParaRPr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-"/>
            </a:pPr>
            <a:r>
              <a:rPr lang="en" sz="2200">
                <a:solidFill>
                  <a:srgbClr val="000000"/>
                </a:solidFill>
                <a:highlight>
                  <a:srgbClr val="FFE599"/>
                </a:highlight>
                <a:latin typeface="Arial"/>
                <a:ea typeface="Arial"/>
                <a:cs typeface="Arial"/>
                <a:sym typeface="Arial"/>
              </a:rPr>
              <a:t>** To avoid plagiarism </a:t>
            </a:r>
            <a:endParaRPr sz="2200">
              <a:solidFill>
                <a:srgbClr val="000000"/>
              </a:solidFill>
              <a:highlight>
                <a:srgbClr val="FFE599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highlight>
                <a:srgbClr val="FFE599"/>
              </a:highlight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5900" y="313550"/>
            <a:ext cx="2406400" cy="16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5675" y="2106925"/>
            <a:ext cx="2618350" cy="20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3414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</a:rPr>
              <a:t>What is plagiarism?</a:t>
            </a:r>
            <a:endParaRPr sz="3000">
              <a:highlight>
                <a:srgbClr val="F8E71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863" y="1093125"/>
            <a:ext cx="7734275" cy="34520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350" y="92050"/>
            <a:ext cx="8955300" cy="492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145600" y="263825"/>
            <a:ext cx="8686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</a:rPr>
              <a:t>Where to go for Chicago Manual Style Bibliography help</a:t>
            </a:r>
            <a:endParaRPr sz="3000">
              <a:highlight>
                <a:srgbClr val="F8E71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948025"/>
            <a:ext cx="8520600" cy="12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u="sng">
                <a:solidFill>
                  <a:schemeClr val="hlink"/>
                </a:solidFill>
                <a:hlinkClick r:id="rId3"/>
              </a:rPr>
              <a:t>www.Citefast.com</a:t>
            </a:r>
            <a:r>
              <a:rPr lang="en" sz="3000">
                <a:solidFill>
                  <a:schemeClr val="dk1"/>
                </a:solidFill>
              </a:rPr>
              <a:t> 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- online tool to generate Chicago Style citations</a:t>
            </a:r>
            <a:endParaRPr/>
          </a:p>
        </p:txBody>
      </p:sp>
      <p:pic>
        <p:nvPicPr>
          <p:cNvPr id="93" name="Google Shape;93;p1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81450" y="2329375"/>
            <a:ext cx="6468650" cy="284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9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1700" y="2987725"/>
            <a:ext cx="1924225" cy="180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311700" y="376350"/>
            <a:ext cx="3493500" cy="44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eriod"/>
            </a:pPr>
            <a:r>
              <a:rPr lang="en" sz="2400">
                <a:solidFill>
                  <a:schemeClr val="dk1"/>
                </a:solidFill>
              </a:rPr>
              <a:t>Select source type </a:t>
            </a:r>
            <a:r>
              <a:rPr lang="en" sz="1200">
                <a:solidFill>
                  <a:schemeClr val="dk1"/>
                </a:solidFill>
              </a:rPr>
              <a:t>(book, website etc…)</a:t>
            </a:r>
            <a:r>
              <a:rPr lang="en" sz="2400">
                <a:solidFill>
                  <a:schemeClr val="dk1"/>
                </a:solidFill>
              </a:rPr>
              <a:t> 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eriod"/>
            </a:pPr>
            <a:r>
              <a:rPr lang="en" sz="2400">
                <a:solidFill>
                  <a:schemeClr val="dk1"/>
                </a:solidFill>
              </a:rPr>
              <a:t>Enter information 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eriod"/>
            </a:pPr>
            <a:r>
              <a:rPr lang="en" sz="2400">
                <a:solidFill>
                  <a:schemeClr val="dk1"/>
                </a:solidFill>
              </a:rPr>
              <a:t>To extend your reference: Click on Manual Entry and add additional details for source used.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eriod"/>
            </a:pPr>
            <a:r>
              <a:rPr lang="en" sz="2400">
                <a:solidFill>
                  <a:schemeClr val="dk1"/>
                </a:solidFill>
              </a:rPr>
              <a:t>Copy and paste details into your final reference</a:t>
            </a:r>
            <a:endParaRPr/>
          </a:p>
        </p:txBody>
      </p:sp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2650" y="473925"/>
            <a:ext cx="4988949" cy="327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8850" y="2812975"/>
            <a:ext cx="1924225" cy="180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title"/>
          </p:nvPr>
        </p:nvSpPr>
        <p:spPr>
          <a:xfrm>
            <a:off x="311700" y="23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</a:rPr>
              <a:t>Bibliography</a:t>
            </a:r>
            <a:r>
              <a:rPr lang="en" sz="3000">
                <a:highlight>
                  <a:srgbClr val="F8E71C"/>
                </a:highlight>
              </a:rPr>
              <a:t> - Exemplar</a:t>
            </a:r>
            <a:endParaRPr sz="3000">
              <a:highlight>
                <a:srgbClr val="F8E71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155700" y="863550"/>
            <a:ext cx="883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Book: 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</a:rPr>
              <a:t>Connell, Tula. “Making the World Safe for Workers: Labor, the Left, and Wilsonian  </a:t>
            </a:r>
            <a:endParaRPr sz="16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</a:rPr>
              <a:t>Internationalism by Elizabeth McKillen.” </a:t>
            </a:r>
            <a:r>
              <a:rPr i="1" lang="en" sz="1600">
                <a:solidFill>
                  <a:schemeClr val="dk1"/>
                </a:solidFill>
              </a:rPr>
              <a:t>Labor</a:t>
            </a:r>
            <a:r>
              <a:rPr lang="en" sz="1600">
                <a:solidFill>
                  <a:schemeClr val="dk1"/>
                </a:solidFill>
              </a:rPr>
              <a:t> 15, no. 4. 2018: 151-152.</a:t>
            </a:r>
            <a:endParaRPr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Webpage: 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</a:rPr>
              <a:t>Ducksters Educational Site. "Earth Science for Kids: Rocks, Rock Cycle, and Formation." </a:t>
            </a:r>
            <a:endParaRPr sz="1600">
              <a:solidFill>
                <a:srgbClr val="333333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</a:rPr>
              <a:t>Ducksters: Education Site. Accessed January 10, 2020. </a:t>
            </a:r>
            <a:endParaRPr sz="1600">
              <a:solidFill>
                <a:srgbClr val="333333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</a:rPr>
              <a:t>https://www.ducksters.com/science/rocks.php.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333333"/>
                </a:solidFill>
              </a:rPr>
              <a:t>Webpage Article:</a:t>
            </a:r>
            <a:endParaRPr b="1" sz="14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</a:rPr>
              <a:t>National Geographic Society. "The Rock Cycle." National Geographic Society. Last modified </a:t>
            </a:r>
            <a:endParaRPr sz="1600">
              <a:solidFill>
                <a:srgbClr val="333333"/>
              </a:solidFill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</a:rPr>
              <a:t>October 29, 2019. https://www.nationalgeographic.org/encyclopedia/rock-cycle.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  <a:latin typeface="Oswald"/>
                <a:ea typeface="Oswald"/>
                <a:cs typeface="Oswald"/>
                <a:sym typeface="Oswald"/>
              </a:rPr>
              <a:t>Remember to use In-Text Citations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In-text citations are used when you are directly quoting, paraphrasing or summarizing someone else’s words or ideas in your project. 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Remember to include parenthesis (), the Author’s last name, year of publication and page (if applicable) directly after your citation.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">
                <a:solidFill>
                  <a:srgbClr val="000000"/>
                </a:solidFill>
                <a:highlight>
                  <a:srgbClr val="FFFFFF"/>
                </a:highlight>
              </a:rPr>
              <a:t>Example using a quote or summary:</a:t>
            </a:r>
            <a:r>
              <a:rPr lang="en">
                <a:solidFill>
                  <a:srgbClr val="000000"/>
                </a:solidFill>
                <a:highlight>
                  <a:srgbClr val="FFFFFF"/>
                </a:highlight>
              </a:rPr>
              <a:t> Carbon dioxide is the main cause of human-induced climate change (Government of Canada 2019).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	</a:t>
            </a:r>
            <a:r>
              <a:rPr b="1" i="1" lang="en">
                <a:solidFill>
                  <a:srgbClr val="000000"/>
                </a:solidFill>
              </a:rPr>
              <a:t>Other E</a:t>
            </a:r>
            <a:r>
              <a:rPr b="1" i="1" lang="en">
                <a:solidFill>
                  <a:srgbClr val="000000"/>
                </a:solidFill>
              </a:rPr>
              <a:t>xamples: </a:t>
            </a:r>
            <a:endParaRPr b="1" i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	</a:t>
            </a:r>
            <a:r>
              <a:rPr b="1" lang="en" u="sng">
                <a:solidFill>
                  <a:srgbClr val="000000"/>
                </a:solidFill>
              </a:rPr>
              <a:t>Book or Journal Article: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000000"/>
                </a:solidFill>
                <a:highlight>
                  <a:srgbClr val="FFFFFF"/>
                </a:highlight>
              </a:rPr>
              <a:t>(Grazer and Fishman 2015, 12)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0000"/>
                </a:solidFill>
                <a:highlight>
                  <a:srgbClr val="FFFFFF"/>
                </a:highlight>
              </a:rPr>
              <a:t>Webpage:</a:t>
            </a:r>
            <a:r>
              <a:rPr lang="en">
                <a:solidFill>
                  <a:srgbClr val="000000"/>
                </a:solidFill>
                <a:highlight>
                  <a:srgbClr val="FFFFFF"/>
                </a:highlight>
              </a:rPr>
              <a:t> (Government of Canada 2019)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190500" lvl="0" marL="190500" marR="381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8181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2"/>
          <p:cNvSpPr txBox="1"/>
          <p:nvPr/>
        </p:nvSpPr>
        <p:spPr>
          <a:xfrm>
            <a:off x="6877050" y="3418275"/>
            <a:ext cx="2019300" cy="6966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For More support and examples,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115" name="Google Shape;115;p2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04623" y="3832013"/>
            <a:ext cx="1594319" cy="1496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  <a:latin typeface="Oswald"/>
                <a:ea typeface="Oswald"/>
                <a:cs typeface="Oswald"/>
                <a:sym typeface="Oswald"/>
              </a:rPr>
              <a:t>Sample Paper </a:t>
            </a:r>
            <a:endParaRPr sz="3000">
              <a:highlight>
                <a:srgbClr val="F8E71C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  <a:latin typeface="Oswald"/>
                <a:ea typeface="Oswald"/>
                <a:cs typeface="Oswald"/>
                <a:sym typeface="Oswald"/>
              </a:rPr>
              <a:t>Use this exemplar for </a:t>
            </a:r>
            <a:r>
              <a:rPr b="1" lang="en" sz="3000">
                <a:highlight>
                  <a:srgbClr val="F8E71C"/>
                </a:highlight>
                <a:latin typeface="Oswald"/>
                <a:ea typeface="Oswald"/>
                <a:cs typeface="Oswald"/>
                <a:sym typeface="Oswald"/>
              </a:rPr>
              <a:t>In-Text citation</a:t>
            </a:r>
            <a:r>
              <a:rPr lang="en" sz="3000">
                <a:highlight>
                  <a:srgbClr val="F8E71C"/>
                </a:highlight>
                <a:latin typeface="Oswald"/>
                <a:ea typeface="Oswald"/>
                <a:cs typeface="Oswald"/>
                <a:sym typeface="Oswald"/>
              </a:rPr>
              <a:t> format.</a:t>
            </a:r>
            <a:endParaRPr sz="3000">
              <a:highlight>
                <a:srgbClr val="F8E71C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5065800" y="1631525"/>
            <a:ext cx="36102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 out the following link for a sample paper in Chicago Style using Author-Date format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450" y="1640350"/>
            <a:ext cx="4641969" cy="309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81899" y="2697113"/>
            <a:ext cx="3778025" cy="136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45574" y="2414618"/>
            <a:ext cx="830427" cy="77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  <a:latin typeface="Oswald"/>
                <a:ea typeface="Oswald"/>
                <a:cs typeface="Oswald"/>
                <a:sym typeface="Oswald"/>
              </a:rPr>
              <a:t>Other Areas to use to support your sources/citations</a:t>
            </a:r>
            <a:endParaRPr sz="3000">
              <a:highlight>
                <a:srgbClr val="F8E71C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3750" y="1388400"/>
            <a:ext cx="5584638" cy="311352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4"/>
          <p:cNvSpPr txBox="1"/>
          <p:nvPr/>
        </p:nvSpPr>
        <p:spPr>
          <a:xfrm>
            <a:off x="626950" y="1927100"/>
            <a:ext cx="2311500" cy="8559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Need help with your reference list</a:t>
            </a:r>
            <a:endParaRPr sz="1800"/>
          </a:p>
        </p:txBody>
      </p:sp>
      <p:pic>
        <p:nvPicPr>
          <p:cNvPr id="132" name="Google Shape;132;p2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751" y="2349250"/>
            <a:ext cx="2455551" cy="230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</a:rPr>
              <a:t>Success Criteria </a:t>
            </a:r>
            <a:endParaRPr sz="3000">
              <a:highlight>
                <a:srgbClr val="F8E71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 can….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eriod"/>
            </a:pPr>
            <a:r>
              <a:rPr lang="en">
                <a:solidFill>
                  <a:schemeClr val="dk1"/>
                </a:solidFill>
              </a:rPr>
              <a:t>Access resources to assist me when I  create a bibliography following Chicago Manual format. 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eriod"/>
            </a:pPr>
            <a:r>
              <a:rPr lang="en">
                <a:solidFill>
                  <a:schemeClr val="dk1"/>
                </a:solidFill>
              </a:rPr>
              <a:t>Format my bibliography using Chicago Manual style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eriod"/>
            </a:pPr>
            <a:r>
              <a:rPr lang="en">
                <a:solidFill>
                  <a:schemeClr val="dk1"/>
                </a:solidFill>
              </a:rPr>
              <a:t>F</a:t>
            </a:r>
            <a:r>
              <a:rPr lang="en">
                <a:solidFill>
                  <a:schemeClr val="dk1"/>
                </a:solidFill>
              </a:rPr>
              <a:t>ormat </a:t>
            </a:r>
            <a:r>
              <a:rPr b="1" lang="en">
                <a:solidFill>
                  <a:schemeClr val="dk1"/>
                </a:solidFill>
              </a:rPr>
              <a:t>in-text</a:t>
            </a:r>
            <a:r>
              <a:rPr lang="en">
                <a:solidFill>
                  <a:schemeClr val="dk1"/>
                </a:solidFill>
              </a:rPr>
              <a:t> citations using Chicago Manual Author-Date.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eriod"/>
            </a:pPr>
            <a:r>
              <a:rPr lang="en">
                <a:solidFill>
                  <a:schemeClr val="dk1"/>
                </a:solidFill>
              </a:rPr>
              <a:t>Identify what information needs to be sourced and use the correct format in my projects.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C55033635180E24C82467B0E46543C7C" ma:contentTypeVersion="2" ma:contentTypeDescription="" ma:contentTypeScope="" ma:versionID="97364b5aa8f3e0478a037c991f8bac91">
  <xsd:schema xmlns:xsd="http://www.w3.org/2001/XMLSchema" xmlns:xs="http://www.w3.org/2001/XMLSchema" xmlns:p="http://schemas.microsoft.com/office/2006/metadata/properties" xmlns:ns2="75ac27a5-7459-40a7-952a-2e048ccf4483" targetNamespace="http://schemas.microsoft.com/office/2006/metadata/properties" ma:root="true" ma:fieldsID="a01a1613db4f712e47a242fff7adee16" ns2:_="">
    <xsd:import namespace="75ac27a5-7459-40a7-952a-2e048ccf4483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ac27a5-7459-40a7-952a-2e048ccf4483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Owner xmlns="75ac27a5-7459-40a7-952a-2e048ccf4483">SDHS Library</Document_x0020_Owner>
    <Document_x0020_Author_x0028_s_x0029_ xmlns="75ac27a5-7459-40a7-952a-2e048ccf4483" xsi:nil="true"/>
    <Document_x0020_Description xmlns="75ac27a5-7459-40a7-952a-2e048ccf4483" xsi:nil="true"/>
    <WWW_x0020_Content xmlns="75ac27a5-7459-40a7-952a-2e048ccf4483">No</WWW_x0020_Content>
  </documentManagement>
</p:properties>
</file>

<file path=customXml/itemProps1.xml><?xml version="1.0" encoding="utf-8"?>
<ds:datastoreItem xmlns:ds="http://schemas.openxmlformats.org/officeDocument/2006/customXml" ds:itemID="{3B2BA767-0A8B-495D-9D7A-5A716DCC19AD}"/>
</file>

<file path=customXml/itemProps2.xml><?xml version="1.0" encoding="utf-8"?>
<ds:datastoreItem xmlns:ds="http://schemas.openxmlformats.org/officeDocument/2006/customXml" ds:itemID="{ECCEA0F6-EA89-4B5F-AAF6-DEC4430F8345}"/>
</file>

<file path=customXml/itemProps3.xml><?xml version="1.0" encoding="utf-8"?>
<ds:datastoreItem xmlns:ds="http://schemas.openxmlformats.org/officeDocument/2006/customXml" ds:itemID="{43FF9DC6-EB39-42F1-A3F4-CF9B3FE2C212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Chicago for Geography Guide</dc:title>
  <cp:keywords>Chicago, citation, guide</cp:keyword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0x010100EA4BA40101B6AA4DB2B44F01F8A02F5E00C55033635180E24C82467B0E46543C7C</vt:lpwstr>
  </property>
</Properties>
</file>