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Oswald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21" Type="http://schemas.openxmlformats.org/officeDocument/2006/relationships/font" Target="fonts/Oswald-bold.fntdata"/><Relationship Id="rId3" Type="http://schemas.openxmlformats.org/officeDocument/2006/relationships/presProps" Target="pres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20" Type="http://schemas.openxmlformats.org/officeDocument/2006/relationships/font" Target="fonts/Oswald-regular.fntdata"/><Relationship Id="rId2" Type="http://schemas.openxmlformats.org/officeDocument/2006/relationships/viewProps" Target="view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24" Type="http://schemas.openxmlformats.org/officeDocument/2006/relationships/customXml" Target="../customXml/item3.xml"/><Relationship Id="rId15" Type="http://schemas.openxmlformats.org/officeDocument/2006/relationships/slide" Target="slides/slide10.xml"/><Relationship Id="rId5" Type="http://schemas.openxmlformats.org/officeDocument/2006/relationships/notesMaster" Target="notesMasters/notesMaster1.xml"/><Relationship Id="rId23" Type="http://schemas.openxmlformats.org/officeDocument/2006/relationships/customXml" Target="../customXml/item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itefast.com/?s=Chicago#_Webpage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owl.purdue.edu/owl/research_and_citation/chicago_manual_17th_edition/cmos_formatting_and_style_guide/cmos_author_date_sample_paper.html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lib.uwo.ca/files/styleguides/ChicagoNotesBibliography.pdf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79023a186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79023a186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7a5f9e3e8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7a5f9e3e8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bb908848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bb908848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bb9088482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bb9088482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bb9088482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bb9088482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79023a186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79023a18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https://www.citefast.com/?s=Chicago#_Webpage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9023a186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9023a186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9023a186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9023a186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9023a186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9023a186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911904a3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7911904a3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7911904a3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7911904a3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chemeClr val="accent5"/>
                </a:solidFill>
                <a:hlinkClick r:id="rId2"/>
              </a:rPr>
              <a:t>https://owl.purdue.edu/owl/research_and_citation/chicago_manual_17th_edition/cmos_formatting_and_style_guide/cmos_author_date_sample_paper.htm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7911904a3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7911904a3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7bb9088482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7bb9088482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https://www.lib.uwo.ca/files/styleguides/ChicagoNotesBibliography.pdf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0.png"/><Relationship Id="rId6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citefast.com" TargetMode="External"/><Relationship Id="rId4" Type="http://schemas.openxmlformats.org/officeDocument/2006/relationships/hyperlink" Target="https://www.citefast.com/?s=Chicago#_Webpage" TargetMode="External"/><Relationship Id="rId5" Type="http://schemas.openxmlformats.org/officeDocument/2006/relationships/image" Target="../media/image16.png"/><Relationship Id="rId6" Type="http://schemas.openxmlformats.org/officeDocument/2006/relationships/hyperlink" Target="https://www.citefast.com/?s=Chicago#_Webpage" TargetMode="External"/><Relationship Id="rId7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hyperlink" Target="https://www.citefast.com/?s=Chicago#_Webpage" TargetMode="External"/><Relationship Id="rId5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owl.purdue.edu/owl/research_and_citation/chicago_manual_17th_edition/cmos_formatting_and_style_guide/cmos_author_date_sample_paper.html" TargetMode="External"/><Relationship Id="rId4" Type="http://schemas.openxmlformats.org/officeDocument/2006/relationships/hyperlink" Target="https://owl.purdue.edu/owl/research_and_citation/chicago_manual_17th_edition/cmos_formatting_and_style_guide/cmos_nb_sample_paper.html" TargetMode="External"/><Relationship Id="rId9" Type="http://schemas.openxmlformats.org/officeDocument/2006/relationships/image" Target="../media/image11.png"/><Relationship Id="rId5" Type="http://schemas.openxmlformats.org/officeDocument/2006/relationships/image" Target="../media/image15.png"/><Relationship Id="rId6" Type="http://schemas.openxmlformats.org/officeDocument/2006/relationships/hyperlink" Target="https://owl.purdue.edu/owl/research_and_citation/chicago_manual_17th_edition/cmos_formatting_and_style_guide/cmos_nb_sample_paper.html" TargetMode="External"/><Relationship Id="rId7" Type="http://schemas.openxmlformats.org/officeDocument/2006/relationships/image" Target="../media/image12.png"/><Relationship Id="rId8" Type="http://schemas.openxmlformats.org/officeDocument/2006/relationships/hyperlink" Target="https://owl.purdue.edu/owl/research_and_citation/chicago_manual_17th_edition/cmos_formatting_and_style_guide/cmos_nb_sample_paper.html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lib.uwo.ca/files/styleguides/ChicagoNotesBibliography.pdf" TargetMode="Externa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A4C2F4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010325" y="2969775"/>
            <a:ext cx="73356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History, Music, Fine Arts and Business</a:t>
            </a:r>
            <a:endParaRPr sz="240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418725" cy="244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4375" y="-43350"/>
            <a:ext cx="4696150" cy="244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675" y="3385450"/>
            <a:ext cx="8918650" cy="12832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>
            <p:ph type="ctrTitle"/>
          </p:nvPr>
        </p:nvSpPr>
        <p:spPr>
          <a:xfrm>
            <a:off x="311708" y="12031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Chicago Manual Style</a:t>
            </a:r>
            <a:endParaRPr b="1"/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75" y="4145500"/>
            <a:ext cx="8918650" cy="94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Learning Goals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 will learn to….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eriod"/>
            </a:pPr>
            <a:r>
              <a:rPr lang="en">
                <a:solidFill>
                  <a:schemeClr val="dk1"/>
                </a:solidFill>
              </a:rPr>
              <a:t>Format my references using Chicago Manual style.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eriod"/>
            </a:pPr>
            <a:r>
              <a:rPr lang="en">
                <a:solidFill>
                  <a:schemeClr val="dk1"/>
                </a:solidFill>
              </a:rPr>
              <a:t>Access information to assist in creating a bibliography following Chicago Manual Style. 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layfair Display"/>
              <a:buAutoNum type="alphaLcPeriod"/>
            </a:pPr>
            <a:r>
              <a:rPr lang="en">
                <a:solidFill>
                  <a:schemeClr val="dk1"/>
                </a:solidFill>
              </a:rPr>
              <a:t>Identify what needs to be cited and why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069" y="2725269"/>
            <a:ext cx="3736849" cy="220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When to use Chicago Style?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At Sutton D. H. S, Chicago</a:t>
            </a:r>
            <a:r>
              <a:rPr lang="en"/>
              <a:t> style formatting is used in History, Business and Fine Arts (i.e Art, Music)  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325" y="1799900"/>
            <a:ext cx="3123375" cy="21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95049" y="2486173"/>
            <a:ext cx="2959725" cy="2441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6000" y="2004112"/>
            <a:ext cx="2163425" cy="113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200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Why should I cite?</a:t>
            </a:r>
            <a:endParaRPr sz="3000">
              <a:highlight>
                <a:srgbClr val="F8E71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922650"/>
            <a:ext cx="6114300" cy="39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-"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Because it identifies and credits sources used in research papers, essays, or projects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-"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To show your reader that you have done proper research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-"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To acknowledge other people’s research and ideas 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-"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To be able to access the material </a:t>
            </a:r>
            <a:r>
              <a:rPr lang="en" sz="2200"/>
              <a:t>at</a:t>
            </a:r>
            <a:r>
              <a:rPr lang="en" sz="2200">
                <a:latin typeface="Arial"/>
                <a:ea typeface="Arial"/>
                <a:cs typeface="Arial"/>
                <a:sym typeface="Arial"/>
              </a:rPr>
              <a:t> a later date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-"/>
            </a:pPr>
            <a:r>
              <a:rPr lang="en" sz="2200">
                <a:highlight>
                  <a:srgbClr val="FFE599"/>
                </a:highlight>
                <a:latin typeface="Arial"/>
                <a:ea typeface="Arial"/>
                <a:cs typeface="Arial"/>
                <a:sym typeface="Arial"/>
              </a:rPr>
              <a:t>** To avoid plagiarism </a:t>
            </a:r>
            <a:endParaRPr sz="2200">
              <a:highlight>
                <a:srgbClr val="FFE599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highlight>
                <a:srgbClr val="FFE599"/>
              </a:highlight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5900" y="313550"/>
            <a:ext cx="2406400" cy="16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7525" y="2106925"/>
            <a:ext cx="2246500" cy="20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341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What is plagiarism?</a:t>
            </a:r>
            <a:endParaRPr sz="3000">
              <a:highlight>
                <a:srgbClr val="F8E71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863" y="1093125"/>
            <a:ext cx="7734275" cy="34520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350" y="92050"/>
            <a:ext cx="8955300" cy="492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263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Where to go for Chicago Manual Style help</a:t>
            </a:r>
            <a:endParaRPr sz="3000">
              <a:highlight>
                <a:srgbClr val="F8E71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948025"/>
            <a:ext cx="8520600" cy="12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u="sng">
                <a:solidFill>
                  <a:schemeClr val="hlink"/>
                </a:solidFill>
                <a:hlinkClick r:id="rId3"/>
              </a:rPr>
              <a:t>www.Citefast.com</a:t>
            </a:r>
            <a:r>
              <a:rPr lang="en" sz="3000">
                <a:solidFill>
                  <a:schemeClr val="dk1"/>
                </a:solidFill>
              </a:rPr>
              <a:t> 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- online tool to generate Chicago Style citations</a:t>
            </a:r>
            <a:endParaRPr/>
          </a:p>
        </p:txBody>
      </p:sp>
      <p:pic>
        <p:nvPicPr>
          <p:cNvPr id="101" name="Google Shape;101;p1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81450" y="2176975"/>
            <a:ext cx="6468650" cy="284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2525" y="2997100"/>
            <a:ext cx="2153843" cy="202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311700" y="376350"/>
            <a:ext cx="3493500" cy="44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chemeClr val="dk1"/>
                </a:solidFill>
              </a:rPr>
              <a:t>Select source type </a:t>
            </a:r>
            <a:r>
              <a:rPr lang="en" sz="1200">
                <a:solidFill>
                  <a:schemeClr val="dk1"/>
                </a:solidFill>
              </a:rPr>
              <a:t>(book, website etc…)</a:t>
            </a:r>
            <a:r>
              <a:rPr lang="en" sz="2400">
                <a:solidFill>
                  <a:schemeClr val="dk1"/>
                </a:solidFill>
              </a:rPr>
              <a:t> 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chemeClr val="dk1"/>
                </a:solidFill>
              </a:rPr>
              <a:t>Enter information 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chemeClr val="dk1"/>
                </a:solidFill>
              </a:rPr>
              <a:t>To extend your reference: Click on Manual Entry and add additional details for source used.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chemeClr val="dk1"/>
                </a:solidFill>
              </a:rPr>
              <a:t>Copy and paste details into your final reference</a:t>
            </a:r>
            <a:endParaRPr/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2650" y="473925"/>
            <a:ext cx="4988949" cy="327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2650" y="2571750"/>
            <a:ext cx="1924225" cy="180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311700" y="23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Bibliography - Exemplar</a:t>
            </a:r>
            <a:endParaRPr sz="3000">
              <a:highlight>
                <a:srgbClr val="F8E71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155700" y="863550"/>
            <a:ext cx="883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Book: 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Connell, Tula. “Making the World Safe for Workers: Labor, the Left, and Wilsonian  </a:t>
            </a:r>
            <a:endParaRPr sz="16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Internationalism by Elizabeth McKillen.” </a:t>
            </a:r>
            <a:r>
              <a:rPr i="1" lang="en" sz="1600">
                <a:solidFill>
                  <a:schemeClr val="dk1"/>
                </a:solidFill>
              </a:rPr>
              <a:t>Labor</a:t>
            </a:r>
            <a:r>
              <a:rPr lang="en" sz="1600">
                <a:solidFill>
                  <a:schemeClr val="dk1"/>
                </a:solidFill>
              </a:rPr>
              <a:t> 15, no. 4 (2018): 151-152.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Webpage: 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</a:rPr>
              <a:t>Scapelliti, C. "The 12 Most Influential Guitarists of All Time' and Their Signature Styles." </a:t>
            </a:r>
            <a:endParaRPr sz="1600">
              <a:solidFill>
                <a:srgbClr val="333333"/>
              </a:solidFill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</a:rPr>
              <a:t>GuitarPlayer.com. Last modified January 22, 2018. </a:t>
            </a:r>
            <a:endParaRPr sz="1600">
              <a:solidFill>
                <a:srgbClr val="333333"/>
              </a:solidFill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</a:rPr>
              <a:t>https://www.guitarplayer.com/guitaraficionado/the-12-most-influential-guitarists-of-all-ti</a:t>
            </a:r>
            <a:endParaRPr sz="1600">
              <a:solidFill>
                <a:srgbClr val="333333"/>
              </a:solidFill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</a:rPr>
              <a:t>me-and-their-signature-styles.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333333"/>
                </a:solidFill>
              </a:rPr>
              <a:t>Webpage Article:</a:t>
            </a:r>
            <a:endParaRPr b="1" sz="14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</a:rPr>
              <a:t>Kallmann, Helmut. "Music History." The Canadian Encyclopedia. Last modified </a:t>
            </a:r>
            <a:endParaRPr sz="1600">
              <a:solidFill>
                <a:srgbClr val="333333"/>
              </a:solidFill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</a:rPr>
              <a:t>March 4, 2015. https://www.thecanadianencyclopedia.ca/en/article/music-history.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  <a:latin typeface="Oswald"/>
                <a:ea typeface="Oswald"/>
                <a:cs typeface="Oswald"/>
                <a:sym typeface="Oswald"/>
              </a:rPr>
              <a:t>Remember to use Footnotes/Endnotes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</a:t>
            </a:r>
            <a:r>
              <a:rPr lang="en"/>
              <a:t>Footnotes appear at the bottom of each page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- Endnotes appear as one list at the end of the paper on a separate sheet of paper, before the </a:t>
            </a:r>
            <a:r>
              <a:rPr lang="en"/>
              <a:t>bibliography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- Citations must be numbered from start to finish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- If you have used 3 citations, there will be 3 end/footnotes even if they are from the same source (each with its own number)</a:t>
            </a:r>
            <a:endParaRPr/>
          </a:p>
          <a:p>
            <a:pPr indent="0" lvl="0" marL="0" rtl="0" algn="l">
              <a:lnSpc>
                <a:spcPct val="98181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311700" y="168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  <a:latin typeface="Oswald"/>
                <a:ea typeface="Oswald"/>
                <a:cs typeface="Oswald"/>
                <a:sym typeface="Oswald"/>
              </a:rPr>
              <a:t>Exemplar - </a:t>
            </a:r>
            <a:r>
              <a:rPr lang="en" sz="3000">
                <a:highlight>
                  <a:srgbClr val="F8E71C"/>
                </a:highlight>
                <a:latin typeface="Oswald"/>
                <a:ea typeface="Oswald"/>
                <a:cs typeface="Oswald"/>
                <a:sym typeface="Oswald"/>
              </a:rPr>
              <a:t>Footnotes/Endnotes Formatting </a:t>
            </a:r>
            <a:endParaRPr/>
          </a:p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497875" y="841550"/>
            <a:ext cx="7824600" cy="186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LcPeriod"/>
            </a:pPr>
            <a:r>
              <a:rPr lang="en" sz="2000">
                <a:solidFill>
                  <a:schemeClr val="dk1"/>
                </a:solidFill>
              </a:rPr>
              <a:t>While this may be true, some felt that it would never be proven.¹ 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LcPeriod"/>
            </a:pPr>
            <a:r>
              <a:rPr lang="en" sz="2000">
                <a:solidFill>
                  <a:schemeClr val="dk1"/>
                </a:solidFill>
              </a:rPr>
              <a:t>Lomax explains that only thirty such organizations exist.² 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LcPeriod"/>
            </a:pPr>
            <a:r>
              <a:rPr lang="en" sz="2000">
                <a:solidFill>
                  <a:srgbClr val="393939"/>
                </a:solidFill>
              </a:rPr>
              <a:t>“Music in Canada has paralleled the basic European style periods from the baroque to the classical, romantic and contemporary.</a:t>
            </a:r>
            <a:r>
              <a:rPr lang="en" sz="2000">
                <a:solidFill>
                  <a:schemeClr val="dk1"/>
                </a:solidFill>
              </a:rPr>
              <a:t>”³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3"/>
          <p:cNvSpPr txBox="1"/>
          <p:nvPr/>
        </p:nvSpPr>
        <p:spPr>
          <a:xfrm>
            <a:off x="437275" y="2805625"/>
            <a:ext cx="79458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Book Exemplar: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Jonathan Smith.  </a:t>
            </a:r>
            <a:r>
              <a:rPr i="1" lang="en">
                <a:solidFill>
                  <a:schemeClr val="dk1"/>
                </a:solidFill>
              </a:rPr>
              <a:t>The World As We Know It</a:t>
            </a:r>
            <a:r>
              <a:rPr lang="en">
                <a:solidFill>
                  <a:schemeClr val="dk1"/>
                </a:solidFill>
              </a:rPr>
              <a:t> (Toronto: McGraw Hill   Ryerson, 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2011), 36.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Webpage Exemplar: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Catherine H. Poholek, </a:t>
            </a:r>
            <a:r>
              <a:rPr i="1" lang="en">
                <a:solidFill>
                  <a:schemeClr val="dk1"/>
                </a:solidFill>
              </a:rPr>
              <a:t>Prohibition in the 1920s: Thirteen Years That Damaged </a:t>
            </a:r>
            <a:endParaRPr i="1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America,</a:t>
            </a:r>
            <a:r>
              <a:rPr lang="en">
                <a:solidFill>
                  <a:schemeClr val="dk1"/>
                </a:solidFill>
              </a:rPr>
              <a:t> May 6, 1998. http://www.geocities.com/Athens/Troy/4399.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Webpage Article Exemplar: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AutoNum type="arabicPeriod"/>
            </a:pPr>
            <a:r>
              <a:rPr lang="en">
                <a:solidFill>
                  <a:srgbClr val="333333"/>
                </a:solidFill>
              </a:rPr>
              <a:t>Helmut Kallmann, "Music History," The Canadian Encyclopedia, last modified </a:t>
            </a:r>
            <a:endParaRPr>
              <a:solidFill>
                <a:srgbClr val="333333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33"/>
                </a:solidFill>
              </a:rPr>
              <a:t>March 4, 2015, https://www.thecanadianencyclopedia.ca/en/article/music-history.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  <a:latin typeface="Oswald"/>
                <a:ea typeface="Oswald"/>
                <a:cs typeface="Oswald"/>
                <a:sym typeface="Oswald"/>
              </a:rPr>
              <a:t>Sample Paper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5065800" y="1326725"/>
            <a:ext cx="3610200" cy="29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 out the following link for a sample paper in Chicago Style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1450" y="1259350"/>
            <a:ext cx="4641969" cy="309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65812" y="2987313"/>
            <a:ext cx="3778025" cy="136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81750" y="2036300"/>
            <a:ext cx="1362074" cy="136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Success Criteria </a:t>
            </a:r>
            <a:endParaRPr sz="3000">
              <a:highlight>
                <a:srgbClr val="F8E71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 can….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eriod"/>
            </a:pPr>
            <a:r>
              <a:rPr lang="en">
                <a:solidFill>
                  <a:schemeClr val="dk1"/>
                </a:solidFill>
              </a:rPr>
              <a:t>Format my references using Chicago style.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eriod"/>
            </a:pPr>
            <a:r>
              <a:rPr lang="en">
                <a:solidFill>
                  <a:schemeClr val="dk1"/>
                </a:solidFill>
              </a:rPr>
              <a:t>Access information for addition Chicago style formatted bibliography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layfair Display"/>
              <a:buAutoNum type="alphaLcPeriod"/>
            </a:pPr>
            <a:r>
              <a:rPr lang="en">
                <a:solidFill>
                  <a:schemeClr val="dk1"/>
                </a:solidFill>
              </a:rPr>
              <a:t>Identify what information needs to be sourced and use the correct format in my projects.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  <a:latin typeface="Oswald"/>
                <a:ea typeface="Oswald"/>
                <a:cs typeface="Oswald"/>
                <a:sym typeface="Oswald"/>
              </a:rPr>
              <a:t>Other Areas to use to support your references</a:t>
            </a:r>
            <a:endParaRPr sz="3000">
              <a:highlight>
                <a:srgbClr val="F8E71C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6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Western University Chicago Manual reference support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877575"/>
            <a:ext cx="8839199" cy="29390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C55033635180E24C82467B0E46543C7C" ma:contentTypeVersion="2" ma:contentTypeDescription="" ma:contentTypeScope="" ma:versionID="97364b5aa8f3e0478a037c991f8bac91">
  <xsd:schema xmlns:xsd="http://www.w3.org/2001/XMLSchema" xmlns:xs="http://www.w3.org/2001/XMLSchema" xmlns:p="http://schemas.microsoft.com/office/2006/metadata/properties" xmlns:ns2="75ac27a5-7459-40a7-952a-2e048ccf4483" targetNamespace="http://schemas.microsoft.com/office/2006/metadata/properties" ma:root="true" ma:fieldsID="a01a1613db4f712e47a242fff7adee16" ns2:_="">
    <xsd:import namespace="75ac27a5-7459-40a7-952a-2e048ccf4483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c27a5-7459-40a7-952a-2e048ccf4483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Owner xmlns="75ac27a5-7459-40a7-952a-2e048ccf4483">SDHS Library</Document_x0020_Owner>
    <Document_x0020_Author_x0028_s_x0029_ xmlns="75ac27a5-7459-40a7-952a-2e048ccf4483" xsi:nil="true"/>
    <Document_x0020_Description xmlns="75ac27a5-7459-40a7-952a-2e048ccf4483" xsi:nil="true"/>
    <WWW_x0020_Content xmlns="75ac27a5-7459-40a7-952a-2e048ccf4483">No</WWW_x0020_Content>
  </documentManagement>
</p:properties>
</file>

<file path=customXml/itemProps1.xml><?xml version="1.0" encoding="utf-8"?>
<ds:datastoreItem xmlns:ds="http://schemas.openxmlformats.org/officeDocument/2006/customXml" ds:itemID="{7BB2CAB7-D3C8-4AB0-B1F6-57C7976008B7}"/>
</file>

<file path=customXml/itemProps2.xml><?xml version="1.0" encoding="utf-8"?>
<ds:datastoreItem xmlns:ds="http://schemas.openxmlformats.org/officeDocument/2006/customXml" ds:itemID="{F15ACEDA-D982-4C56-BCB5-B640D1429735}"/>
</file>

<file path=customXml/itemProps3.xml><?xml version="1.0" encoding="utf-8"?>
<ds:datastoreItem xmlns:ds="http://schemas.openxmlformats.org/officeDocument/2006/customXml" ds:itemID="{28EEA7CA-47EB-4725-B4B2-9113E26615D5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Chicago Manual</dc:title>
  <cp:keywords>Chicago manual, citation</cp:keyword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0x010100EA4BA40101B6AA4DB2B44F01F8A02F5E00C55033635180E24C82467B0E46543C7C</vt:lpwstr>
  </property>
</Properties>
</file>